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58" r:id="rId4"/>
    <p:sldId id="288" r:id="rId5"/>
    <p:sldId id="291" r:id="rId6"/>
    <p:sldId id="260" r:id="rId7"/>
    <p:sldId id="306" r:id="rId8"/>
    <p:sldId id="275" r:id="rId9"/>
    <p:sldId id="276" r:id="rId10"/>
    <p:sldId id="293" r:id="rId11"/>
    <p:sldId id="302" r:id="rId12"/>
    <p:sldId id="301" r:id="rId13"/>
    <p:sldId id="294" r:id="rId14"/>
    <p:sldId id="274" r:id="rId15"/>
    <p:sldId id="282" r:id="rId16"/>
    <p:sldId id="284" r:id="rId17"/>
    <p:sldId id="298" r:id="rId18"/>
    <p:sldId id="300" r:id="rId19"/>
    <p:sldId id="281" r:id="rId20"/>
    <p:sldId id="279" r:id="rId21"/>
    <p:sldId id="280" r:id="rId22"/>
    <p:sldId id="28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1C74"/>
    <a:srgbClr val="990000"/>
    <a:srgbClr val="FF0000"/>
    <a:srgbClr val="000000"/>
    <a:srgbClr val="045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63" autoAdjust="0"/>
    <p:restoredTop sz="94514" autoAdjust="0"/>
  </p:normalViewPr>
  <p:slideViewPr>
    <p:cSldViewPr>
      <p:cViewPr>
        <p:scale>
          <a:sx n="70" d="100"/>
          <a:sy n="70" d="100"/>
        </p:scale>
        <p:origin x="-115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54382-EDE7-483A-89EB-C6315B1E21FA}" type="datetimeFigureOut">
              <a:rPr lang="ru-RU" smtClean="0"/>
              <a:pPr/>
              <a:t>17.04.2024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1552D-43E2-4697-A056-9FCDCF706652}" type="slidenum">
              <a:rPr lang="ru-RU" smtClean="0"/>
              <a:pPr/>
              <a:t>‹#›</a:t>
            </a:fld>
            <a:endParaRPr lang="ru-RU"/>
          </a:p>
        </p:txBody>
      </p:sp>
    </p:spTree>
    <p:extLst>
      <p:ext uri="{BB962C8B-B14F-4D97-AF65-F5344CB8AC3E}">
        <p14:creationId xmlns:p14="http://schemas.microsoft.com/office/powerpoint/2010/main" val="138372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31552D-43E2-4697-A056-9FCDCF706652}" type="slidenum">
              <a:rPr lang="ru-RU" smtClean="0"/>
              <a:pPr/>
              <a:t>1</a:t>
            </a:fld>
            <a:endParaRPr lang="ru-RU"/>
          </a:p>
        </p:txBody>
      </p:sp>
    </p:spTree>
    <p:extLst>
      <p:ext uri="{BB962C8B-B14F-4D97-AF65-F5344CB8AC3E}">
        <p14:creationId xmlns:p14="http://schemas.microsoft.com/office/powerpoint/2010/main" val="282252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7B45DF-6AB6-4370-80AF-D8773B6F28F6}" type="datetimeFigureOut">
              <a:rPr lang="ru-RU"/>
              <a:pPr>
                <a:defRPr/>
              </a:pPr>
              <a:t>17.04.2024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1BD2AA-D8DC-41E1-9D3B-549B0A677F5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78C2E5-DCE0-468E-AD34-5DF3BCA035D2}" type="datetimeFigureOut">
              <a:rPr lang="ru-RU"/>
              <a:pPr>
                <a:defRPr/>
              </a:pPr>
              <a:t>17.04.2024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218815-F74F-4FAD-B2A8-AD84C3D7AF5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E4094C-D64A-4092-AF9C-61042151B9F9}" type="datetimeFigureOut">
              <a:rPr lang="ru-RU"/>
              <a:pPr>
                <a:defRPr/>
              </a:pPr>
              <a:t>17.04.2024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5423AE-21D5-4312-B4C2-037FAE3AE33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83A68D-6333-4C5E-86A5-0D27C2E74626}" type="datetimeFigureOut">
              <a:rPr lang="ru-RU"/>
              <a:pPr>
                <a:defRPr/>
              </a:pPr>
              <a:t>17.04.2024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C5C1B-BB08-4EFF-ABDC-4ECF65E6862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C70A2E6-30AE-4C97-ABBE-FE9D7794D69E}" type="datetimeFigureOut">
              <a:rPr lang="ru-RU"/>
              <a:pPr>
                <a:defRPr/>
              </a:pPr>
              <a:t>17.04.2024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553B00-DC5E-444F-8532-7AE0A8B1B81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C4C0D48-211C-4FA1-8DBC-5EEDA756D6DE}" type="datetimeFigureOut">
              <a:rPr lang="ru-RU"/>
              <a:pPr>
                <a:defRPr/>
              </a:pPr>
              <a:t>17.04.2024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0497CC-BA0C-4CF5-8D37-5B05D60CC8E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C7496AA-CB4A-483D-93AD-AD12C069B8D3}" type="datetimeFigureOut">
              <a:rPr lang="ru-RU"/>
              <a:pPr>
                <a:defRPr/>
              </a:pPr>
              <a:t>17.04.2024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5811634-3AA6-4B81-A347-CC2A4EA612A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FC253F7-D68D-4CC9-BCAF-77845849E8C6}" type="datetimeFigureOut">
              <a:rPr lang="ru-RU"/>
              <a:pPr>
                <a:defRPr/>
              </a:pPr>
              <a:t>17.04.2024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1455A1E-D991-451B-8CDC-925B840BFD3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EDE335-7297-4348-AF91-48138C186511}" type="datetimeFigureOut">
              <a:rPr lang="ru-RU"/>
              <a:pPr>
                <a:defRPr/>
              </a:pPr>
              <a:t>17.04.2024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C575266-839E-407E-8417-5437ADBE803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A421749-9DEE-4263-A89D-E3872561BCA5}" type="datetimeFigureOut">
              <a:rPr lang="ru-RU"/>
              <a:pPr>
                <a:defRPr/>
              </a:pPr>
              <a:t>17.04.2024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1585578-3303-4F07-9AE7-5061C529F45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2877E5-4140-44C7-8426-AA6C797212BF}" type="datetimeFigureOut">
              <a:rPr lang="ru-RU"/>
              <a:pPr>
                <a:defRPr/>
              </a:pPr>
              <a:t>17.04.2024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928F14-ED8F-4959-86D5-1D3CBF64A31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116F60-555F-4D5B-8A6E-CB4721367D02}" type="datetimeFigureOut">
              <a:rPr lang="ru-RU"/>
              <a:pPr>
                <a:defRPr/>
              </a:pPr>
              <a:t>17.04.2024</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518829-53DF-4DFF-A4A8-6B9004AC00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advClick="0" advTm="7000">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utiksol.narod2.r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maaam.ru/" TargetMode="External"/><Relationship Id="rId4" Type="http://schemas.openxmlformats.org/officeDocument/2006/relationships/hyperlink" Target="http://www.dohcolonoc.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p:txBody>
          <a:bodyPr/>
          <a:lstStyle/>
          <a:p>
            <a:pPr eaLnBrk="1" hangingPunct="1"/>
            <a:endParaRPr lang="ru-RU" smtClean="0"/>
          </a:p>
        </p:txBody>
      </p:sp>
      <p:pic>
        <p:nvPicPr>
          <p:cNvPr id="13314" name="Picture 5" descr="40e233253335"/>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7" name="TextBox 6"/>
          <p:cNvSpPr txBox="1"/>
          <p:nvPr/>
        </p:nvSpPr>
        <p:spPr>
          <a:xfrm>
            <a:off x="1928792" y="265093"/>
            <a:ext cx="6400427" cy="1323439"/>
          </a:xfrm>
          <a:prstGeom prst="rect">
            <a:avLst/>
          </a:prstGeom>
          <a:noFill/>
        </p:spPr>
        <p:txBody>
          <a:bodyPr>
            <a:spAutoFit/>
          </a:bodyPr>
          <a:lstStyle/>
          <a:p>
            <a:pPr fontAlgn="auto">
              <a:spcBef>
                <a:spcPts val="0"/>
              </a:spcBef>
              <a:spcAft>
                <a:spcPts val="0"/>
              </a:spcAft>
              <a:defRPr/>
            </a:pPr>
            <a:r>
              <a:rPr lang="ru-RU" sz="8000" b="1" dirty="0">
                <a:ln w="1905"/>
                <a:solidFill>
                  <a:srgbClr val="C00000"/>
                </a:solidFill>
                <a:effectLst>
                  <a:innerShdw blurRad="69850" dist="43180" dir="5400000">
                    <a:srgbClr val="000000">
                      <a:alpha val="65000"/>
                    </a:srgbClr>
                  </a:innerShdw>
                </a:effectLst>
                <a:latin typeface="+mn-lt"/>
                <a:cs typeface="+mn-cs"/>
              </a:rPr>
              <a:t>П</a:t>
            </a:r>
            <a:r>
              <a:rPr lang="ru-RU" sz="8000" b="1" dirty="0" smtClean="0">
                <a:ln w="1905"/>
                <a:solidFill>
                  <a:srgbClr val="C00000"/>
                </a:solidFill>
                <a:effectLst>
                  <a:innerShdw blurRad="69850" dist="43180" dir="5400000">
                    <a:srgbClr val="000000">
                      <a:alpha val="65000"/>
                    </a:srgbClr>
                  </a:innerShdw>
                </a:effectLst>
                <a:latin typeface="+mn-lt"/>
                <a:cs typeface="+mn-cs"/>
              </a:rPr>
              <a:t>ортфолио</a:t>
            </a:r>
            <a:endParaRPr lang="ru-RU" sz="8000" b="1" dirty="0">
              <a:ln w="1905"/>
              <a:solidFill>
                <a:srgbClr val="C00000"/>
              </a:solidFill>
              <a:effectLst>
                <a:innerShdw blurRad="69850" dist="43180" dir="5400000">
                  <a:srgbClr val="000000">
                    <a:alpha val="65000"/>
                  </a:srgbClr>
                </a:innerShdw>
              </a:effectLst>
              <a:latin typeface="+mn-lt"/>
              <a:cs typeface="+mn-cs"/>
            </a:endParaRPr>
          </a:p>
        </p:txBody>
      </p:sp>
      <p:pic>
        <p:nvPicPr>
          <p:cNvPr id="13316" name="Picture 3" descr="C:\Documents and Settings\Кирилл\Рабочий стол\МАМА\анимация\07acdff8d19d.png"/>
          <p:cNvPicPr>
            <a:picLocks noChangeAspect="1" noChangeArrowheads="1"/>
          </p:cNvPicPr>
          <p:nvPr/>
        </p:nvPicPr>
        <p:blipFill>
          <a:blip r:embed="rId4" cstate="print"/>
          <a:srcRect/>
          <a:stretch>
            <a:fillRect/>
          </a:stretch>
        </p:blipFill>
        <p:spPr bwMode="auto">
          <a:xfrm>
            <a:off x="1187451" y="3849688"/>
            <a:ext cx="3929063" cy="3008312"/>
          </a:xfrm>
          <a:prstGeom prst="rect">
            <a:avLst/>
          </a:prstGeom>
          <a:noFill/>
          <a:ln w="9525">
            <a:noFill/>
            <a:miter lim="800000"/>
            <a:headEnd/>
            <a:tailEnd/>
          </a:ln>
        </p:spPr>
      </p:pic>
      <p:sp>
        <p:nvSpPr>
          <p:cNvPr id="13317" name="Прямоугольник 4"/>
          <p:cNvSpPr>
            <a:spLocks noChangeArrowheads="1"/>
          </p:cNvSpPr>
          <p:nvPr/>
        </p:nvSpPr>
        <p:spPr bwMode="auto">
          <a:xfrm>
            <a:off x="611561" y="1700215"/>
            <a:ext cx="7920880" cy="2308324"/>
          </a:xfrm>
          <a:prstGeom prst="rect">
            <a:avLst/>
          </a:prstGeom>
          <a:noFill/>
          <a:ln w="9525">
            <a:noFill/>
            <a:miter lim="800000"/>
            <a:headEnd/>
            <a:tailEnd/>
          </a:ln>
        </p:spPr>
        <p:txBody>
          <a:bodyPr wrap="square">
            <a:spAutoFit/>
          </a:bodyPr>
          <a:lstStyle/>
          <a:p>
            <a:pPr algn="ctr"/>
            <a:r>
              <a:rPr lang="ru-RU" sz="3200" b="1" dirty="0">
                <a:solidFill>
                  <a:srgbClr val="002060"/>
                </a:solidFill>
                <a:latin typeface="Monotype Corsiva" pitchFamily="66" charset="0"/>
              </a:rPr>
              <a:t>Воспитателя </a:t>
            </a:r>
            <a:endParaRPr lang="ru-RU" sz="3200" b="1" dirty="0" smtClean="0">
              <a:solidFill>
                <a:srgbClr val="002060"/>
              </a:solidFill>
              <a:latin typeface="Monotype Corsiva" pitchFamily="66" charset="0"/>
            </a:endParaRPr>
          </a:p>
          <a:p>
            <a:pPr algn="ctr"/>
            <a:r>
              <a:rPr lang="ru-RU" sz="2800" dirty="0" err="1" smtClean="0">
                <a:solidFill>
                  <a:srgbClr val="001C74"/>
                </a:solidFill>
                <a:latin typeface="Monotype Corsiva" pitchFamily="66" charset="0"/>
              </a:rPr>
              <a:t>Дзудаевой</a:t>
            </a:r>
            <a:r>
              <a:rPr lang="ru-RU" sz="2800" dirty="0" smtClean="0">
                <a:solidFill>
                  <a:srgbClr val="001C74"/>
                </a:solidFill>
                <a:latin typeface="Monotype Corsiva" pitchFamily="66" charset="0"/>
              </a:rPr>
              <a:t> </a:t>
            </a:r>
            <a:r>
              <a:rPr lang="ru-RU" sz="2800" dirty="0" err="1" smtClean="0">
                <a:solidFill>
                  <a:srgbClr val="001C74"/>
                </a:solidFill>
                <a:latin typeface="Monotype Corsiva" pitchFamily="66" charset="0"/>
              </a:rPr>
              <a:t>Айшат</a:t>
            </a:r>
            <a:r>
              <a:rPr lang="ru-RU" sz="2800" dirty="0" smtClean="0">
                <a:solidFill>
                  <a:srgbClr val="001C74"/>
                </a:solidFill>
                <a:latin typeface="Monotype Corsiva" pitchFamily="66" charset="0"/>
              </a:rPr>
              <a:t> </a:t>
            </a:r>
            <a:r>
              <a:rPr lang="ru-RU" sz="2800" dirty="0" err="1" smtClean="0">
                <a:solidFill>
                  <a:srgbClr val="001C74"/>
                </a:solidFill>
                <a:latin typeface="Monotype Corsiva" pitchFamily="66" charset="0"/>
              </a:rPr>
              <a:t>Вахидовны</a:t>
            </a:r>
            <a:r>
              <a:rPr lang="ru-RU" sz="2800" dirty="0" smtClean="0">
                <a:solidFill>
                  <a:srgbClr val="001C74"/>
                </a:solidFill>
                <a:latin typeface="Monotype Corsiva" pitchFamily="66" charset="0"/>
              </a:rPr>
              <a:t>       </a:t>
            </a:r>
          </a:p>
          <a:p>
            <a:pPr algn="ctr"/>
            <a:r>
              <a:rPr lang="ru-RU" sz="2800" dirty="0" smtClean="0">
                <a:solidFill>
                  <a:srgbClr val="001C74"/>
                </a:solidFill>
                <a:latin typeface="Monotype Corsiva" pitchFamily="66" charset="0"/>
              </a:rPr>
              <a:t>МБДОУ Детский сад №1 «Снежинка»</a:t>
            </a:r>
          </a:p>
          <a:p>
            <a:pPr algn="ctr"/>
            <a:r>
              <a:rPr lang="ru-RU" sz="2800" dirty="0" smtClean="0">
                <a:solidFill>
                  <a:srgbClr val="001C74"/>
                </a:solidFill>
                <a:latin typeface="Monotype Corsiva" pitchFamily="66" charset="0"/>
              </a:rPr>
              <a:t>        с. </a:t>
            </a:r>
            <a:r>
              <a:rPr lang="ru-RU" sz="2800" dirty="0" err="1" smtClean="0">
                <a:solidFill>
                  <a:srgbClr val="001C74"/>
                </a:solidFill>
                <a:latin typeface="Monotype Corsiva" pitchFamily="66" charset="0"/>
              </a:rPr>
              <a:t>Лаха</a:t>
            </a:r>
            <a:r>
              <a:rPr lang="ru-RU" sz="2800" dirty="0" smtClean="0">
                <a:solidFill>
                  <a:srgbClr val="001C74"/>
                </a:solidFill>
                <a:latin typeface="Monotype Corsiva" pitchFamily="66" charset="0"/>
              </a:rPr>
              <a:t> </a:t>
            </a:r>
            <a:r>
              <a:rPr lang="ru-RU" sz="2800" dirty="0" smtClean="0">
                <a:solidFill>
                  <a:srgbClr val="001C74"/>
                </a:solidFill>
                <a:latin typeface="Monotype Corsiva" pitchFamily="66" charset="0"/>
              </a:rPr>
              <a:t>– </a:t>
            </a:r>
            <a:r>
              <a:rPr lang="ru-RU" sz="2800" dirty="0" err="1" smtClean="0">
                <a:solidFill>
                  <a:srgbClr val="001C74"/>
                </a:solidFill>
                <a:latin typeface="Monotype Corsiva" pitchFamily="66" charset="0"/>
              </a:rPr>
              <a:t>Варанды</a:t>
            </a:r>
            <a:r>
              <a:rPr lang="ru-RU" sz="2800" dirty="0" smtClean="0">
                <a:solidFill>
                  <a:srgbClr val="001C74"/>
                </a:solidFill>
                <a:latin typeface="Monotype Corsiva" pitchFamily="66" charset="0"/>
              </a:rPr>
              <a:t> </a:t>
            </a:r>
            <a:r>
              <a:rPr lang="ru-RU" sz="2800" dirty="0" err="1" smtClean="0">
                <a:solidFill>
                  <a:srgbClr val="001C74"/>
                </a:solidFill>
                <a:latin typeface="Monotype Corsiva" pitchFamily="66" charset="0"/>
              </a:rPr>
              <a:t>Шатойского</a:t>
            </a:r>
            <a:r>
              <a:rPr lang="ru-RU" sz="2800" dirty="0" smtClean="0">
                <a:solidFill>
                  <a:srgbClr val="001C74"/>
                </a:solidFill>
                <a:latin typeface="Monotype Corsiva" pitchFamily="66" charset="0"/>
              </a:rPr>
              <a:t> </a:t>
            </a:r>
          </a:p>
          <a:p>
            <a:pPr algn="ctr"/>
            <a:r>
              <a:rPr lang="ru-RU" sz="2800" dirty="0" smtClean="0">
                <a:solidFill>
                  <a:srgbClr val="001C74"/>
                </a:solidFill>
                <a:latin typeface="Monotype Corsiva" pitchFamily="66" charset="0"/>
              </a:rPr>
              <a:t>муниципального района»</a:t>
            </a:r>
            <a:endParaRPr lang="ru-RU" sz="2800" dirty="0">
              <a:solidFill>
                <a:srgbClr val="001C74"/>
              </a:solidFill>
              <a:latin typeface="Monotype Corsiva"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022">
        <p:dissolve/>
      </p:transition>
    </mc:Choice>
    <mc:Fallback xmlns="">
      <p:transition spd="slow" advClick="0" advTm="1022">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40e233253335"/>
          <p:cNvPicPr>
            <a:picLocks noGrp="1" noChangeAspect="1" noChangeArrowheads="1"/>
          </p:cNvPicPr>
          <p:nvPr>
            <p:ph idx="1"/>
          </p:nvPr>
        </p:nvPicPr>
        <p:blipFill>
          <a:blip r:embed="rId2" cstate="print"/>
          <a:srcRect/>
          <a:stretch>
            <a:fillRect/>
          </a:stretch>
        </p:blipFill>
        <p:spPr>
          <a:xfrm>
            <a:off x="-4018" y="0"/>
            <a:ext cx="9144000" cy="6858000"/>
          </a:xfrm>
          <a:noFill/>
        </p:spPr>
      </p:pic>
      <p:sp>
        <p:nvSpPr>
          <p:cNvPr id="7" name="TextBox 9"/>
          <p:cNvSpPr txBox="1">
            <a:spLocks noGrp="1" noChangeArrowheads="1"/>
          </p:cNvSpPr>
          <p:nvPr>
            <p:ph type="title"/>
          </p:nvPr>
        </p:nvSpPr>
        <p:spPr bwMode="auto">
          <a:xfrm>
            <a:off x="1236534" y="548680"/>
            <a:ext cx="6480720" cy="1754326"/>
          </a:xfrm>
          <a:prstGeom prst="rect">
            <a:avLst/>
          </a:prstGeom>
          <a:noFill/>
          <a:ln w="9525">
            <a:noFill/>
            <a:miter lim="800000"/>
            <a:headEnd/>
            <a:tailEnd/>
          </a:ln>
        </p:spPr>
        <p:txBody>
          <a:bodyPr wrap="square">
            <a:spAutoFit/>
          </a:bodyPr>
          <a:lstStyle/>
          <a:p>
            <a:pPr>
              <a:defRPr/>
            </a:pPr>
            <a:r>
              <a:rPr lang="ru-RU" sz="2800" b="1" dirty="0" smtClean="0">
                <a:solidFill>
                  <a:srgbClr val="003399"/>
                </a:solidFill>
                <a:latin typeface="Microsoft Sans Serif" panose="020B0604020202020204" pitchFamily="34" charset="0"/>
                <a:cs typeface="Microsoft Sans Serif" panose="020B0604020202020204" pitchFamily="34" charset="0"/>
              </a:rPr>
              <a:t>Участие в жизни детского сада</a:t>
            </a:r>
            <a:r>
              <a:rPr lang="ru-RU" sz="2800" dirty="0">
                <a:solidFill>
                  <a:srgbClr val="990000"/>
                </a:solidFill>
                <a:latin typeface="Microsoft Sans Serif" panose="020B0604020202020204" pitchFamily="34" charset="0"/>
                <a:cs typeface="Microsoft Sans Serif" panose="020B0604020202020204" pitchFamily="34" charset="0"/>
              </a:rPr>
              <a:t/>
            </a:r>
            <a:br>
              <a:rPr lang="ru-RU" sz="2800" dirty="0">
                <a:solidFill>
                  <a:srgbClr val="990000"/>
                </a:solidFill>
                <a:latin typeface="Microsoft Sans Serif" panose="020B0604020202020204" pitchFamily="34" charset="0"/>
                <a:cs typeface="Microsoft Sans Serif" panose="020B0604020202020204" pitchFamily="34" charset="0"/>
              </a:rPr>
            </a:br>
            <a:r>
              <a:rPr lang="ru-RU" sz="2000" dirty="0">
                <a:solidFill>
                  <a:srgbClr val="990000"/>
                </a:solidFill>
                <a:latin typeface="Microsoft Sans Serif" panose="020B0604020202020204" pitchFamily="34" charset="0"/>
                <a:cs typeface="Microsoft Sans Serif" panose="020B0604020202020204" pitchFamily="34" charset="0"/>
              </a:rPr>
              <a:t>    </a:t>
            </a:r>
            <a:r>
              <a:rPr lang="ru-RU" sz="2000" dirty="0" smtClean="0">
                <a:solidFill>
                  <a:srgbClr val="990000"/>
                </a:solidFill>
                <a:latin typeface="Microsoft Sans Serif" panose="020B0604020202020204" pitchFamily="34" charset="0"/>
                <a:cs typeface="Microsoft Sans Serif" panose="020B0604020202020204" pitchFamily="34" charset="0"/>
              </a:rPr>
              <a:t>  </a:t>
            </a:r>
            <a:r>
              <a:rPr lang="ru-RU" sz="1400" dirty="0">
                <a:solidFill>
                  <a:srgbClr val="990000"/>
                </a:solidFill>
                <a:latin typeface="Microsoft Sans Serif" panose="020B0604020202020204" pitchFamily="34" charset="0"/>
                <a:cs typeface="Microsoft Sans Serif" panose="020B0604020202020204" pitchFamily="34" charset="0"/>
              </a:rPr>
              <a:t/>
            </a:r>
            <a:br>
              <a:rPr lang="ru-RU" sz="1400" dirty="0">
                <a:solidFill>
                  <a:srgbClr val="990000"/>
                </a:solidFill>
                <a:latin typeface="Microsoft Sans Serif" panose="020B0604020202020204" pitchFamily="34" charset="0"/>
                <a:cs typeface="Microsoft Sans Serif" panose="020B0604020202020204" pitchFamily="34" charset="0"/>
              </a:rPr>
            </a:br>
            <a:r>
              <a:rPr lang="ru-RU" sz="3200" dirty="0"/>
              <a:t/>
            </a:r>
            <a:br>
              <a:rPr lang="ru-RU" sz="3200" dirty="0"/>
            </a:br>
            <a:endParaRPr lang="ru-RU" sz="2800" dirty="0">
              <a:solidFill>
                <a:srgbClr val="003399"/>
              </a:solidFill>
            </a:endParaRPr>
          </a:p>
        </p:txBody>
      </p:sp>
      <p:pic>
        <p:nvPicPr>
          <p:cNvPr id="4098" name="Picture 2" descr="C:\Users\Аймани\Desktop\Айшат\PHOTO-2024-04-17-10-5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65644">
            <a:off x="272880" y="1900524"/>
            <a:ext cx="4581301" cy="3231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Аймани\Desktop\Айшат\PHOTO-2024-04-17-10-54-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82888">
            <a:off x="4671941" y="2502109"/>
            <a:ext cx="4320481" cy="3448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85699"/>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40e233253335"/>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5122" name="Picture 2" descr="C:\Users\Аймани\Desktop\Айшат\PHOTO-2024-04-16-23-01-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6336704" cy="439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77170"/>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444141" y="188640"/>
            <a:ext cx="10164563" cy="1695335"/>
          </a:xfrm>
        </p:spPr>
        <p:txBody>
          <a:bodyPr/>
          <a:lstStyle/>
          <a:p>
            <a:pPr eaLnBrk="1" hangingPunct="1"/>
            <a:r>
              <a:rPr lang="ru-RU" sz="3600" b="1" dirty="0" smtClean="0">
                <a:solidFill>
                  <a:srgbClr val="C00000"/>
                </a:solidFill>
                <a:latin typeface="Microsoft Sans Serif" panose="020B0604020202020204" pitchFamily="34" charset="0"/>
                <a:ea typeface="Microsoft Himalaya" pitchFamily="2" charset="0"/>
                <a:cs typeface="Microsoft Himalaya" pitchFamily="2" charset="0"/>
              </a:rPr>
              <a:t>Акция</a:t>
            </a:r>
            <a:r>
              <a:rPr lang="en-US" sz="3600" b="1" dirty="0" smtClean="0">
                <a:solidFill>
                  <a:srgbClr val="C00000"/>
                </a:solidFill>
                <a:latin typeface="Microsoft Sans Serif" panose="020B0604020202020204" pitchFamily="34" charset="0"/>
                <a:ea typeface="Microsoft Himalaya" pitchFamily="2" charset="0"/>
                <a:cs typeface="Microsoft Himalaya" pitchFamily="2" charset="0"/>
              </a:rPr>
              <a:t>:</a:t>
            </a:r>
            <a:r>
              <a:rPr lang="ru-RU" sz="3600" b="1" dirty="0" smtClean="0">
                <a:solidFill>
                  <a:srgbClr val="C00000"/>
                </a:solidFill>
                <a:latin typeface="Microsoft Sans Serif" panose="020B0604020202020204" pitchFamily="34" charset="0"/>
                <a:ea typeface="Microsoft Himalaya" pitchFamily="2" charset="0"/>
                <a:cs typeface="Microsoft Himalaya" pitchFamily="2" charset="0"/>
              </a:rPr>
              <a:t> Дети Чечни – Детям Африки</a:t>
            </a:r>
            <a:endParaRPr lang="ru-RU" sz="3600" b="1" dirty="0" smtClean="0">
              <a:solidFill>
                <a:srgbClr val="C00000"/>
              </a:solidFill>
              <a:latin typeface="Microsoft Sans Serif" panose="020B0604020202020204" pitchFamily="34" charset="0"/>
              <a:ea typeface="Microsoft Himalaya" pitchFamily="2" charset="0"/>
              <a:cs typeface="Microsoft Himalaya" pitchFamily="2" charset="0"/>
            </a:endParaRP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6147" name="Picture 3" descr="C:\Users\Аймани\Downloads\PHOTO-2024-04-17-11-23-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33500"/>
            <a:ext cx="6096000"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15173"/>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pic>
        <p:nvPicPr>
          <p:cNvPr id="25602" name="Picture 5" descr="40e233253335"/>
          <p:cNvPicPr>
            <a:picLocks noGrp="1" noChangeAspect="1" noChangeArrowheads="1"/>
          </p:cNvPicPr>
          <p:nvPr>
            <p:ph idx="1"/>
          </p:nvPr>
        </p:nvPicPr>
        <p:blipFill>
          <a:blip r:embed="rId2" cstate="print"/>
          <a:srcRect/>
          <a:stretch>
            <a:fillRect/>
          </a:stretch>
        </p:blipFill>
        <p:spPr>
          <a:xfrm>
            <a:off x="2091" y="-25733"/>
            <a:ext cx="9144000" cy="6883733"/>
          </a:xfrm>
        </p:spPr>
      </p:pic>
      <p:sp>
        <p:nvSpPr>
          <p:cNvPr id="25603" name="Прямоугольник 5"/>
          <p:cNvSpPr>
            <a:spLocks noChangeArrowheads="1"/>
          </p:cNvSpPr>
          <p:nvPr/>
        </p:nvSpPr>
        <p:spPr bwMode="auto">
          <a:xfrm>
            <a:off x="1359322" y="476672"/>
            <a:ext cx="6192688" cy="3970318"/>
          </a:xfrm>
          <a:prstGeom prst="rect">
            <a:avLst/>
          </a:prstGeom>
          <a:noFill/>
          <a:ln w="9525">
            <a:noFill/>
            <a:miter lim="800000"/>
            <a:headEnd/>
            <a:tailEnd/>
          </a:ln>
        </p:spPr>
        <p:txBody>
          <a:bodyPr wrap="square">
            <a:spAutoFit/>
          </a:bodyPr>
          <a:lstStyle/>
          <a:p>
            <a:pPr algn="r"/>
            <a:endParaRPr lang="ru-RU" sz="5400" dirty="0" smtClean="0">
              <a:solidFill>
                <a:srgbClr val="002060"/>
              </a:solidFill>
              <a:latin typeface="Monotype Corsiva" pitchFamily="66" charset="0"/>
            </a:endParaRPr>
          </a:p>
          <a:p>
            <a:pPr algn="r"/>
            <a:endParaRPr lang="ru-RU" sz="5400" dirty="0" smtClean="0">
              <a:solidFill>
                <a:srgbClr val="002060"/>
              </a:solidFill>
              <a:latin typeface="Monotype Corsiva" pitchFamily="66" charset="0"/>
            </a:endParaRPr>
          </a:p>
          <a:p>
            <a:pPr algn="r"/>
            <a:endParaRPr lang="ru-RU" sz="5400" dirty="0" smtClean="0">
              <a:solidFill>
                <a:srgbClr val="002060"/>
              </a:solidFill>
              <a:latin typeface="Monotype Corsiva" pitchFamily="66" charset="0"/>
            </a:endParaRPr>
          </a:p>
          <a:p>
            <a:pPr algn="r"/>
            <a:endParaRPr lang="ru-RU" sz="5400" dirty="0">
              <a:solidFill>
                <a:srgbClr val="002060"/>
              </a:solidFill>
              <a:latin typeface="Monotype Corsiva" pitchFamily="66" charset="0"/>
            </a:endParaRPr>
          </a:p>
          <a:p>
            <a:pPr algn="r"/>
            <a:endParaRPr lang="ru-RU" sz="3600" dirty="0" smtClean="0">
              <a:solidFill>
                <a:srgbClr val="000099"/>
              </a:solidFill>
              <a:latin typeface="Microsoft Sans Serif" panose="020B0604020202020204" pitchFamily="34" charset="0"/>
              <a:cs typeface="Microsoft Sans Serif" panose="020B0604020202020204" pitchFamily="34" charset="0"/>
            </a:endParaRPr>
          </a:p>
        </p:txBody>
      </p:sp>
      <p:sp>
        <p:nvSpPr>
          <p:cNvPr id="25604" name="Прямоугольник 5"/>
          <p:cNvSpPr>
            <a:spLocks noChangeArrowheads="1"/>
          </p:cNvSpPr>
          <p:nvPr/>
        </p:nvSpPr>
        <p:spPr bwMode="auto">
          <a:xfrm>
            <a:off x="3132138" y="981076"/>
            <a:ext cx="5111751" cy="307777"/>
          </a:xfrm>
          <a:prstGeom prst="rect">
            <a:avLst/>
          </a:prstGeom>
          <a:noFill/>
          <a:ln w="9525">
            <a:noFill/>
            <a:miter lim="800000"/>
            <a:headEnd/>
            <a:tailEnd/>
          </a:ln>
        </p:spPr>
        <p:txBody>
          <a:bodyPr>
            <a:spAutoFit/>
          </a:bodyPr>
          <a:lstStyle/>
          <a:p>
            <a:pPr algn="ctr"/>
            <a:r>
              <a:rPr lang="ru-RU" sz="1400" b="1" dirty="0" smtClean="0"/>
              <a:t> </a:t>
            </a:r>
            <a:endParaRPr lang="ru-RU" sz="1600" dirty="0"/>
          </a:p>
        </p:txBody>
      </p:sp>
      <p:sp>
        <p:nvSpPr>
          <p:cNvPr id="25606" name="Прямоугольник 5"/>
          <p:cNvSpPr>
            <a:spLocks noChangeArrowheads="1"/>
          </p:cNvSpPr>
          <p:nvPr/>
        </p:nvSpPr>
        <p:spPr bwMode="auto">
          <a:xfrm>
            <a:off x="1116014" y="2781301"/>
            <a:ext cx="3527425" cy="338554"/>
          </a:xfrm>
          <a:prstGeom prst="rect">
            <a:avLst/>
          </a:prstGeom>
          <a:noFill/>
          <a:ln w="9525">
            <a:noFill/>
            <a:miter lim="800000"/>
            <a:headEnd/>
            <a:tailEnd/>
          </a:ln>
        </p:spPr>
        <p:txBody>
          <a:bodyPr>
            <a:spAutoFit/>
          </a:bodyPr>
          <a:lstStyle/>
          <a:p>
            <a:pPr algn="ctr"/>
            <a:r>
              <a:rPr lang="ru-RU" sz="1600" dirty="0" smtClean="0"/>
              <a:t> .</a:t>
            </a:r>
            <a:endParaRPr lang="ru-RU" sz="1600" dirty="0"/>
          </a:p>
        </p:txBody>
      </p:sp>
      <p:sp>
        <p:nvSpPr>
          <p:cNvPr id="2" name="Прямоугольник 1"/>
          <p:cNvSpPr/>
          <p:nvPr/>
        </p:nvSpPr>
        <p:spPr>
          <a:xfrm>
            <a:off x="3563888" y="1750249"/>
            <a:ext cx="4572000" cy="703911"/>
          </a:xfrm>
          <a:prstGeom prst="rect">
            <a:avLst/>
          </a:prstGeom>
        </p:spPr>
        <p:txBody>
          <a:bodyPr>
            <a:spAutoFit/>
          </a:bodyPr>
          <a:lstStyle/>
          <a:p>
            <a:pPr>
              <a:lnSpc>
                <a:spcPct val="115000"/>
              </a:lnSpc>
              <a:spcAft>
                <a:spcPts val="0"/>
              </a:spcAft>
            </a:pPr>
            <a:r>
              <a:rPr lang="ru-RU" dirty="0" smtClean="0">
                <a:latin typeface="Times New Roman"/>
                <a:ea typeface="Times New Roman"/>
                <a:cs typeface="Times New Roman"/>
              </a:rPr>
              <a:t>«Развитие </a:t>
            </a:r>
            <a:r>
              <a:rPr lang="ru-RU" dirty="0">
                <a:latin typeface="Times New Roman"/>
                <a:ea typeface="Times New Roman"/>
                <a:cs typeface="Times New Roman"/>
              </a:rPr>
              <a:t>мелкой моторики рук детей через игровую </a:t>
            </a:r>
            <a:r>
              <a:rPr lang="ru-RU" dirty="0" smtClean="0">
                <a:latin typeface="Times New Roman"/>
                <a:ea typeface="Times New Roman"/>
                <a:cs typeface="Times New Roman"/>
              </a:rPr>
              <a:t>деятельность»</a:t>
            </a:r>
            <a:endParaRPr lang="ru-RU" sz="1400" dirty="0">
              <a:effectLst/>
              <a:latin typeface="Calibri"/>
              <a:ea typeface="Calibri"/>
              <a:cs typeface="Times New Roman"/>
            </a:endParaRPr>
          </a:p>
        </p:txBody>
      </p:sp>
      <p:sp>
        <p:nvSpPr>
          <p:cNvPr id="3" name="Прямоугольник 2"/>
          <p:cNvSpPr/>
          <p:nvPr/>
        </p:nvSpPr>
        <p:spPr>
          <a:xfrm>
            <a:off x="0" y="476672"/>
            <a:ext cx="6283886" cy="646331"/>
          </a:xfrm>
          <a:prstGeom prst="rect">
            <a:avLst/>
          </a:prstGeom>
        </p:spPr>
        <p:txBody>
          <a:bodyPr wrap="square">
            <a:spAutoFit/>
          </a:bodyPr>
          <a:lstStyle/>
          <a:p>
            <a:pPr lvl="0" algn="r"/>
            <a:r>
              <a:rPr lang="ru-RU" sz="3600" b="1" dirty="0">
                <a:solidFill>
                  <a:srgbClr val="C00000"/>
                </a:solidFill>
                <a:latin typeface="Microsoft Sans Serif" panose="020B0604020202020204" pitchFamily="34" charset="0"/>
                <a:cs typeface="Microsoft Sans Serif" panose="020B0604020202020204" pitchFamily="34" charset="0"/>
              </a:rPr>
              <a:t>Методическая копилка  </a:t>
            </a:r>
          </a:p>
        </p:txBody>
      </p:sp>
      <p:sp>
        <p:nvSpPr>
          <p:cNvPr id="4" name="Прямоугольник 3"/>
          <p:cNvSpPr/>
          <p:nvPr/>
        </p:nvSpPr>
        <p:spPr>
          <a:xfrm>
            <a:off x="811222" y="1488639"/>
            <a:ext cx="2879726" cy="646331"/>
          </a:xfrm>
          <a:prstGeom prst="rect">
            <a:avLst/>
          </a:prstGeom>
        </p:spPr>
        <p:txBody>
          <a:bodyPr wrap="square">
            <a:spAutoFit/>
          </a:bodyPr>
          <a:lstStyle/>
          <a:p>
            <a:endParaRPr lang="ru-RU" dirty="0"/>
          </a:p>
          <a:p>
            <a:r>
              <a:rPr lang="ru-RU" dirty="0">
                <a:solidFill>
                  <a:srgbClr val="C00000"/>
                </a:solidFill>
              </a:rPr>
              <a:t> </a:t>
            </a:r>
            <a:r>
              <a:rPr lang="ru-RU" dirty="0" smtClean="0">
                <a:solidFill>
                  <a:srgbClr val="C00000"/>
                </a:solidFill>
              </a:rPr>
              <a:t> </a:t>
            </a:r>
            <a:r>
              <a:rPr lang="ru-RU" sz="1400" dirty="0" smtClean="0">
                <a:solidFill>
                  <a:srgbClr val="C00000"/>
                </a:solidFill>
                <a:latin typeface="Constantia" pitchFamily="18" charset="0"/>
                <a:cs typeface="Cordia New" pitchFamily="34" charset="-34"/>
              </a:rPr>
              <a:t>ТЕМА </a:t>
            </a:r>
            <a:r>
              <a:rPr lang="ru-RU" sz="1400" dirty="0" smtClean="0">
                <a:solidFill>
                  <a:srgbClr val="C00000"/>
                </a:solidFill>
                <a:latin typeface="Constantia" pitchFamily="18" charset="0"/>
                <a:cs typeface="Cordia New" pitchFamily="34" charset="-34"/>
              </a:rPr>
              <a:t>САМООБРАЗОВАНИЯ</a:t>
            </a:r>
            <a:r>
              <a:rPr lang="en-US" sz="1200" dirty="0" smtClean="0">
                <a:solidFill>
                  <a:srgbClr val="C00000"/>
                </a:solidFill>
                <a:cs typeface="Cordia New" pitchFamily="34" charset="-34"/>
              </a:rPr>
              <a:t>:</a:t>
            </a:r>
            <a:endParaRPr lang="ru-RU" dirty="0"/>
          </a:p>
        </p:txBody>
      </p:sp>
      <p:sp>
        <p:nvSpPr>
          <p:cNvPr id="5" name="Прямоугольник 4"/>
          <p:cNvSpPr/>
          <p:nvPr/>
        </p:nvSpPr>
        <p:spPr>
          <a:xfrm>
            <a:off x="998854" y="2636912"/>
            <a:ext cx="7289170" cy="3539430"/>
          </a:xfrm>
          <a:prstGeom prst="rect">
            <a:avLst/>
          </a:prstGeom>
        </p:spPr>
        <p:txBody>
          <a:bodyPr wrap="square">
            <a:spAutoFit/>
          </a:bodyPr>
          <a:lstStyle/>
          <a:p>
            <a:r>
              <a:rPr lang="ru-RU" sz="1600" dirty="0" smtClean="0"/>
              <a:t>Цел</a:t>
            </a:r>
            <a:r>
              <a:rPr lang="ru-RU" sz="1600" dirty="0"/>
              <a:t>и</a:t>
            </a:r>
            <a:r>
              <a:rPr lang="ru-RU" sz="1600" dirty="0" smtClean="0"/>
              <a:t> </a:t>
            </a:r>
            <a:r>
              <a:rPr lang="en-US" sz="1600" dirty="0"/>
              <a:t>:</a:t>
            </a:r>
          </a:p>
          <a:p>
            <a:r>
              <a:rPr lang="ru-RU" sz="1600" dirty="0">
                <a:latin typeface="Arial"/>
              </a:rPr>
              <a:t>Проработать с детьми различные приёмы и виды деятельности для развития мелкой моторики рук</a:t>
            </a:r>
            <a:r>
              <a:rPr lang="ru-RU" sz="1600" dirty="0" smtClean="0">
                <a:latin typeface="Arial"/>
              </a:rPr>
              <a:t>.</a:t>
            </a:r>
          </a:p>
          <a:p>
            <a:r>
              <a:rPr lang="ru-RU" sz="1600" dirty="0" smtClean="0"/>
              <a:t>Задачи</a:t>
            </a:r>
            <a:r>
              <a:rPr lang="ru-RU" sz="1600" dirty="0"/>
              <a:t>: </a:t>
            </a:r>
          </a:p>
          <a:p>
            <a:r>
              <a:rPr lang="ru-RU" sz="1600" dirty="0">
                <a:latin typeface="Arial"/>
              </a:rPr>
              <a:t>Учить детей различным приёмам самомассажа. Развивать тактильную чувствительность сложно координированных движений пальцев и кистей рук в играх с предметами домашнего обихода (прищепки, крупы). Совершенствовать артикуляцию и мелкую моторику, координацию речи с движениями, сопровождаемыми звукозаписью. Активизировать речь, стимулировать использование детьми в активной речи слов, обозначающих названия пальчиков. Использовать в работе по развитию мелкой моторики приёмы нетрадиционного рисования (рисование пальчиком по манной крупе). Формировать познавательный интерес, эмоционально-положительные взаимоотношения между воспитанниками.</a:t>
            </a:r>
            <a:endParaRPr lang="ru-R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906" y="52866"/>
            <a:ext cx="1872208" cy="15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393299"/>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40e233253335"/>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6388" name="Rectangle 1"/>
          <p:cNvSpPr>
            <a:spLocks noChangeArrowheads="1"/>
          </p:cNvSpPr>
          <p:nvPr/>
        </p:nvSpPr>
        <p:spPr bwMode="auto">
          <a:xfrm>
            <a:off x="1214437" y="4792277"/>
            <a:ext cx="6786563" cy="276999"/>
          </a:xfrm>
          <a:prstGeom prst="rect">
            <a:avLst/>
          </a:prstGeom>
          <a:noFill/>
          <a:ln w="9525">
            <a:noFill/>
            <a:miter lim="800000"/>
            <a:headEnd/>
            <a:tailEnd/>
          </a:ln>
        </p:spPr>
        <p:txBody>
          <a:bodyPr anchor="ctr">
            <a:spAutoFit/>
          </a:bodyPr>
          <a:lstStyle/>
          <a:p>
            <a:pPr algn="just"/>
            <a:r>
              <a:rPr lang="ru-RU" altLang="zh-CN" sz="1200">
                <a:solidFill>
                  <a:srgbClr val="000099"/>
                </a:solidFill>
                <a:latin typeface="Liberation Serif"/>
              </a:rPr>
              <a:t>      </a:t>
            </a:r>
            <a:endParaRPr lang="ru-RU" altLang="zh-CN" sz="1200">
              <a:latin typeface="Calibri" pitchFamily="34" charset="0"/>
            </a:endParaRPr>
          </a:p>
        </p:txBody>
      </p:sp>
      <p:sp>
        <p:nvSpPr>
          <p:cNvPr id="7" name="TextBox 9"/>
          <p:cNvSpPr txBox="1">
            <a:spLocks noGrp="1" noChangeArrowheads="1"/>
          </p:cNvSpPr>
          <p:nvPr>
            <p:ph type="title"/>
          </p:nvPr>
        </p:nvSpPr>
        <p:spPr bwMode="auto">
          <a:xfrm>
            <a:off x="1367358" y="938920"/>
            <a:ext cx="6480720" cy="4585871"/>
          </a:xfrm>
          <a:prstGeom prst="rect">
            <a:avLst/>
          </a:prstGeom>
          <a:noFill/>
          <a:ln w="9525">
            <a:noFill/>
            <a:miter lim="800000"/>
            <a:headEnd/>
            <a:tailEnd/>
          </a:ln>
        </p:spPr>
        <p:txBody>
          <a:bodyPr wrap="square">
            <a:spAutoFit/>
          </a:bodyPr>
          <a:lstStyle/>
          <a:p>
            <a:pPr eaLnBrk="1" fontAlgn="t" hangingPunct="1">
              <a:spcBef>
                <a:spcPts val="0"/>
              </a:spcBef>
              <a:spcAft>
                <a:spcPts val="0"/>
              </a:spcAft>
            </a:pPr>
            <a:r>
              <a:rPr lang="ru-RU" sz="2800" b="1" dirty="0" smtClean="0">
                <a:solidFill>
                  <a:srgbClr val="003399"/>
                </a:solidFill>
                <a:latin typeface="Microsoft Sans Serif" panose="020B0604020202020204" pitchFamily="34" charset="0"/>
                <a:cs typeface="Microsoft Sans Serif" panose="020B0604020202020204" pitchFamily="34" charset="0"/>
              </a:rPr>
              <a:t>Использование  </a:t>
            </a:r>
            <a:r>
              <a:rPr lang="ru-RU" sz="2800" b="1" dirty="0">
                <a:solidFill>
                  <a:srgbClr val="003399"/>
                </a:solidFill>
                <a:latin typeface="Microsoft Sans Serif" panose="020B0604020202020204" pitchFamily="34" charset="0"/>
                <a:cs typeface="Microsoft Sans Serif" panose="020B0604020202020204" pitchFamily="34" charset="0"/>
              </a:rPr>
              <a:t>информационно-коммуникационных технологий (ИКТ) профессиональной </a:t>
            </a:r>
            <a:r>
              <a:rPr lang="ru-RU" sz="2800" b="1" dirty="0" smtClean="0">
                <a:solidFill>
                  <a:srgbClr val="003399"/>
                </a:solidFill>
                <a:latin typeface="Microsoft Sans Serif" panose="020B0604020202020204" pitchFamily="34" charset="0"/>
                <a:cs typeface="Microsoft Sans Serif" panose="020B0604020202020204" pitchFamily="34" charset="0"/>
              </a:rPr>
              <a:t>деятельности</a:t>
            </a:r>
            <a:br>
              <a:rPr lang="ru-RU" sz="2800" b="1" dirty="0" smtClean="0">
                <a:solidFill>
                  <a:srgbClr val="003399"/>
                </a:solidFill>
                <a:latin typeface="Microsoft Sans Serif" panose="020B0604020202020204" pitchFamily="34" charset="0"/>
                <a:cs typeface="Microsoft Sans Serif" panose="020B0604020202020204" pitchFamily="34" charset="0"/>
              </a:rPr>
            </a:br>
            <a:r>
              <a:rPr lang="ru-RU" sz="2800" dirty="0">
                <a:solidFill>
                  <a:srgbClr val="990000"/>
                </a:solidFill>
                <a:latin typeface="Microsoft Sans Serif" panose="020B0604020202020204" pitchFamily="34" charset="0"/>
                <a:cs typeface="Microsoft Sans Serif" panose="020B0604020202020204" pitchFamily="34" charset="0"/>
              </a:rPr>
              <a:t/>
            </a:r>
            <a:br>
              <a:rPr lang="ru-RU" sz="2800" dirty="0">
                <a:solidFill>
                  <a:srgbClr val="990000"/>
                </a:solidFill>
                <a:latin typeface="Microsoft Sans Serif" panose="020B0604020202020204" pitchFamily="34" charset="0"/>
                <a:cs typeface="Microsoft Sans Serif" panose="020B0604020202020204" pitchFamily="34" charset="0"/>
              </a:rPr>
            </a:br>
            <a:r>
              <a:rPr lang="ru-RU" sz="2000" dirty="0">
                <a:solidFill>
                  <a:srgbClr val="990000"/>
                </a:solidFill>
                <a:latin typeface="Microsoft Sans Serif" panose="020B0604020202020204" pitchFamily="34" charset="0"/>
                <a:cs typeface="Microsoft Sans Serif" panose="020B0604020202020204" pitchFamily="34" charset="0"/>
              </a:rPr>
              <a:t>    </a:t>
            </a:r>
            <a:r>
              <a:rPr lang="ru-RU" sz="2000" dirty="0" smtClean="0">
                <a:solidFill>
                  <a:srgbClr val="990000"/>
                </a:solidFill>
                <a:latin typeface="Microsoft Sans Serif" panose="020B0604020202020204" pitchFamily="34" charset="0"/>
                <a:cs typeface="Microsoft Sans Serif" panose="020B0604020202020204" pitchFamily="34" charset="0"/>
              </a:rPr>
              <a:t>  </a:t>
            </a:r>
            <a:r>
              <a:rPr lang="ru-RU" sz="2000" i="1" dirty="0" err="1">
                <a:solidFill>
                  <a:srgbClr val="000000"/>
                </a:solidFill>
                <a:latin typeface="Franklin Gothic Demi" pitchFamily="34" charset="0"/>
              </a:rPr>
              <a:t>Мультимедия</a:t>
            </a:r>
            <a:r>
              <a:rPr lang="ru-RU" sz="2000" i="1" dirty="0">
                <a:solidFill>
                  <a:srgbClr val="000000"/>
                </a:solidFill>
                <a:latin typeface="Franklin Gothic Demi" pitchFamily="34" charset="0"/>
              </a:rPr>
              <a:t> для дошколят</a:t>
            </a:r>
            <a:r>
              <a:rPr lang="ru-RU" sz="2000" dirty="0">
                <a:latin typeface="Franklin Gothic Demi" pitchFamily="34" charset="0"/>
              </a:rPr>
              <a:t/>
            </a:r>
            <a:br>
              <a:rPr lang="ru-RU" sz="2000" dirty="0">
                <a:latin typeface="Franklin Gothic Demi" pitchFamily="34" charset="0"/>
              </a:rPr>
            </a:br>
            <a:r>
              <a:rPr lang="en-US" sz="2000" i="1" dirty="0">
                <a:solidFill>
                  <a:srgbClr val="FF0000"/>
                </a:solidFill>
                <a:latin typeface="Franklin Gothic Demi" pitchFamily="34" charset="0"/>
                <a:hlinkClick r:id="rId3"/>
              </a:rPr>
              <a:t>http</a:t>
            </a:r>
            <a:r>
              <a:rPr lang="ru-RU" sz="2000" i="1" dirty="0">
                <a:solidFill>
                  <a:srgbClr val="FF0000"/>
                </a:solidFill>
                <a:latin typeface="Franklin Gothic Demi" pitchFamily="34" charset="0"/>
                <a:hlinkClick r:id="rId3"/>
              </a:rPr>
              <a:t>:</a:t>
            </a:r>
            <a:r>
              <a:rPr lang="en-US" sz="2000" i="1" dirty="0">
                <a:solidFill>
                  <a:srgbClr val="FF0000"/>
                </a:solidFill>
                <a:latin typeface="Franklin Gothic Demi" pitchFamily="34" charset="0"/>
                <a:hlinkClick r:id="rId3"/>
              </a:rPr>
              <a:t>//lutiksol.narod2.ru</a:t>
            </a:r>
            <a:r>
              <a:rPr lang="ru-RU" sz="2000" dirty="0">
                <a:latin typeface="Franklin Gothic Demi" pitchFamily="34" charset="0"/>
              </a:rPr>
              <a:t/>
            </a:r>
            <a:br>
              <a:rPr lang="ru-RU" sz="2000" dirty="0">
                <a:latin typeface="Franklin Gothic Demi" pitchFamily="34" charset="0"/>
              </a:rPr>
            </a:br>
            <a:r>
              <a:rPr lang="ru-RU" sz="2000" i="1" dirty="0">
                <a:solidFill>
                  <a:srgbClr val="000000"/>
                </a:solidFill>
                <a:latin typeface="Franklin Gothic Demi" pitchFamily="34" charset="0"/>
              </a:rPr>
              <a:t>Сайт для воспитателей детских садов</a:t>
            </a:r>
            <a:r>
              <a:rPr lang="ru-RU" sz="2000" dirty="0">
                <a:latin typeface="Franklin Gothic Demi" pitchFamily="34" charset="0"/>
              </a:rPr>
              <a:t/>
            </a:r>
            <a:br>
              <a:rPr lang="ru-RU" sz="2000" dirty="0">
                <a:latin typeface="Franklin Gothic Demi" pitchFamily="34" charset="0"/>
              </a:rPr>
            </a:br>
            <a:r>
              <a:rPr lang="en-US" sz="2000" u="sng" dirty="0">
                <a:solidFill>
                  <a:srgbClr val="FFFFFF"/>
                </a:solidFill>
                <a:latin typeface="Franklin Gothic Demi" pitchFamily="34" charset="0"/>
                <a:cs typeface="Arial"/>
                <a:hlinkClick r:id="rId4"/>
              </a:rPr>
              <a:t>www</a:t>
            </a:r>
            <a:r>
              <a:rPr lang="ru-RU" sz="2000" u="sng" dirty="0">
                <a:solidFill>
                  <a:srgbClr val="FFFFFF"/>
                </a:solidFill>
                <a:latin typeface="Franklin Gothic Demi" pitchFamily="34" charset="0"/>
                <a:cs typeface="Arial"/>
                <a:hlinkClick r:id="rId4"/>
              </a:rPr>
              <a:t>.</a:t>
            </a:r>
            <a:r>
              <a:rPr lang="en-US" sz="2000" u="sng" dirty="0" err="1">
                <a:solidFill>
                  <a:srgbClr val="FFFFFF"/>
                </a:solidFill>
                <a:latin typeface="Franklin Gothic Demi" pitchFamily="34" charset="0"/>
                <a:cs typeface="Arial"/>
                <a:hlinkClick r:id="rId4"/>
              </a:rPr>
              <a:t>dohcolonoc</a:t>
            </a:r>
            <a:r>
              <a:rPr lang="ru-RU" sz="2000" u="sng" dirty="0">
                <a:solidFill>
                  <a:srgbClr val="FFFFFF"/>
                </a:solidFill>
                <a:latin typeface="Franklin Gothic Demi" pitchFamily="34" charset="0"/>
                <a:cs typeface="Arial"/>
                <a:hlinkClick r:id="rId4"/>
              </a:rPr>
              <a:t>.</a:t>
            </a:r>
            <a:r>
              <a:rPr lang="en-US" sz="2000" u="sng" dirty="0" err="1">
                <a:solidFill>
                  <a:srgbClr val="FFFFFF"/>
                </a:solidFill>
                <a:latin typeface="Franklin Gothic Demi" pitchFamily="34" charset="0"/>
                <a:cs typeface="Arial"/>
                <a:hlinkClick r:id="rId4"/>
              </a:rPr>
              <a:t>ru</a:t>
            </a:r>
            <a:r>
              <a:rPr lang="ru-RU" sz="2000" dirty="0">
                <a:solidFill>
                  <a:srgbClr val="FFFFFF"/>
                </a:solidFill>
                <a:latin typeface="Franklin Gothic Demi" pitchFamily="34" charset="0"/>
                <a:cs typeface="Arial"/>
              </a:rPr>
              <a:t> </a:t>
            </a:r>
            <a:r>
              <a:rPr lang="ru-RU" sz="2000" dirty="0">
                <a:latin typeface="Franklin Gothic Demi" pitchFamily="34" charset="0"/>
              </a:rPr>
              <a:t/>
            </a:r>
            <a:br>
              <a:rPr lang="ru-RU" sz="2000" dirty="0">
                <a:latin typeface="Franklin Gothic Demi" pitchFamily="34" charset="0"/>
              </a:rPr>
            </a:br>
            <a:r>
              <a:rPr lang="ru-RU" sz="2000" i="1" dirty="0">
                <a:solidFill>
                  <a:srgbClr val="000000"/>
                </a:solidFill>
                <a:latin typeface="Franklin Gothic Demi" pitchFamily="34" charset="0"/>
              </a:rPr>
              <a:t>Социальная образовательная сеть</a:t>
            </a:r>
            <a:r>
              <a:rPr lang="ru-RU" sz="2000" dirty="0">
                <a:latin typeface="Franklin Gothic Demi" pitchFamily="34" charset="0"/>
              </a:rPr>
              <a:t/>
            </a:r>
            <a:br>
              <a:rPr lang="ru-RU" sz="2000" dirty="0">
                <a:latin typeface="Franklin Gothic Demi" pitchFamily="34" charset="0"/>
              </a:rPr>
            </a:br>
            <a:r>
              <a:rPr lang="en-US" sz="2000" u="sng" dirty="0">
                <a:solidFill>
                  <a:srgbClr val="FFFFFF"/>
                </a:solidFill>
                <a:latin typeface="Franklin Gothic Demi" pitchFamily="34" charset="0"/>
                <a:cs typeface="Arial"/>
                <a:hlinkClick r:id="rId5"/>
              </a:rPr>
              <a:t>www</a:t>
            </a:r>
            <a:r>
              <a:rPr lang="ru-RU" sz="2000" u="sng" dirty="0">
                <a:solidFill>
                  <a:srgbClr val="FFFFFF"/>
                </a:solidFill>
                <a:latin typeface="Franklin Gothic Demi" pitchFamily="34" charset="0"/>
                <a:cs typeface="Arial"/>
                <a:hlinkClick r:id="rId5"/>
              </a:rPr>
              <a:t>.</a:t>
            </a:r>
            <a:r>
              <a:rPr lang="en-US" sz="2000" u="sng" dirty="0" err="1">
                <a:solidFill>
                  <a:srgbClr val="FFFFFF"/>
                </a:solidFill>
                <a:latin typeface="Franklin Gothic Demi" pitchFamily="34" charset="0"/>
                <a:cs typeface="Arial"/>
                <a:hlinkClick r:id="rId5"/>
              </a:rPr>
              <a:t>maaam</a:t>
            </a:r>
            <a:r>
              <a:rPr lang="ru-RU" sz="2000" u="sng" dirty="0">
                <a:solidFill>
                  <a:srgbClr val="FFFFFF"/>
                </a:solidFill>
                <a:latin typeface="Franklin Gothic Demi" pitchFamily="34" charset="0"/>
                <a:cs typeface="Arial"/>
                <a:hlinkClick r:id="rId5"/>
              </a:rPr>
              <a:t>.</a:t>
            </a:r>
            <a:r>
              <a:rPr lang="en-US" sz="2000" u="sng" dirty="0" err="1">
                <a:solidFill>
                  <a:srgbClr val="FFFFFF"/>
                </a:solidFill>
                <a:latin typeface="Franklin Gothic Demi" pitchFamily="34" charset="0"/>
                <a:cs typeface="Arial"/>
                <a:hlinkClick r:id="rId5"/>
              </a:rPr>
              <a:t>ru</a:t>
            </a:r>
            <a:r>
              <a:rPr lang="ru-RU" sz="2000" dirty="0">
                <a:solidFill>
                  <a:srgbClr val="FFFFFF"/>
                </a:solidFill>
                <a:latin typeface="Franklin Gothic Demi" pitchFamily="34" charset="0"/>
                <a:cs typeface="Arial"/>
              </a:rPr>
              <a:t> </a:t>
            </a:r>
            <a:r>
              <a:rPr lang="ru-RU" sz="2000" dirty="0">
                <a:latin typeface="Franklin Gothic Demi" pitchFamily="34" charset="0"/>
              </a:rPr>
              <a:t/>
            </a:r>
            <a:br>
              <a:rPr lang="ru-RU" sz="2000" dirty="0">
                <a:latin typeface="Franklin Gothic Demi" pitchFamily="34" charset="0"/>
              </a:rPr>
            </a:br>
            <a:r>
              <a:rPr lang="ru-RU" sz="3200" dirty="0" smtClean="0"/>
              <a:t/>
            </a:r>
            <a:br>
              <a:rPr lang="ru-RU" sz="3200" dirty="0" smtClean="0"/>
            </a:br>
            <a:endParaRPr lang="ru-RU" sz="2800" dirty="0">
              <a:solidFill>
                <a:srgbClr val="003399"/>
              </a:solidFill>
            </a:endParaRPr>
          </a:p>
        </p:txBody>
      </p:sp>
    </p:spTree>
    <p:extLst>
      <p:ext uri="{BB962C8B-B14F-4D97-AF65-F5344CB8AC3E}">
        <p14:creationId xmlns:p14="http://schemas.microsoft.com/office/powerpoint/2010/main" val="2572659723"/>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sp>
        <p:nvSpPr>
          <p:cNvPr id="26627" name="Rectangle 6"/>
          <p:cNvSpPr>
            <a:spLocks noChangeArrowheads="1"/>
          </p:cNvSpPr>
          <p:nvPr/>
        </p:nvSpPr>
        <p:spPr bwMode="auto">
          <a:xfrm>
            <a:off x="1403351" y="2789663"/>
            <a:ext cx="6264275" cy="830997"/>
          </a:xfrm>
          <a:prstGeom prst="rect">
            <a:avLst/>
          </a:prstGeom>
          <a:noFill/>
          <a:ln w="9525">
            <a:noFill/>
            <a:miter lim="800000"/>
            <a:headEnd/>
            <a:tailEnd/>
          </a:ln>
        </p:spPr>
        <p:txBody>
          <a:bodyPr anchor="ctr">
            <a:spAutoFit/>
          </a:bodyPr>
          <a:lstStyle/>
          <a:p>
            <a:pPr algn="ctr"/>
            <a:endParaRPr lang="ru-RU" sz="2800" dirty="0">
              <a:solidFill>
                <a:srgbClr val="990000"/>
              </a:solidFill>
            </a:endParaRPr>
          </a:p>
          <a:p>
            <a:pPr algn="ctr"/>
            <a:r>
              <a:rPr lang="ru-RU" dirty="0"/>
              <a:t>   </a:t>
            </a:r>
            <a:r>
              <a:rPr lang="ru-RU" sz="2000" dirty="0" smtClean="0"/>
              <a:t> </a:t>
            </a:r>
            <a:endParaRPr lang="ru-RU" dirty="0"/>
          </a:p>
        </p:txBody>
      </p:sp>
      <p:pic>
        <p:nvPicPr>
          <p:cNvPr id="26626"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 name="Прямоугольник 1"/>
          <p:cNvSpPr/>
          <p:nvPr/>
        </p:nvSpPr>
        <p:spPr>
          <a:xfrm>
            <a:off x="2655260" y="199859"/>
            <a:ext cx="3172663" cy="923330"/>
          </a:xfrm>
          <a:prstGeom prst="rect">
            <a:avLst/>
          </a:prstGeom>
        </p:spPr>
        <p:txBody>
          <a:bodyPr wrap="none">
            <a:spAutoFit/>
          </a:bodyPr>
          <a:lstStyle/>
          <a:p>
            <a:pPr lvl="0" algn="ctr"/>
            <a:r>
              <a:rPr lang="ru-RU" sz="5400" b="1" dirty="0">
                <a:solidFill>
                  <a:srgbClr val="001C74"/>
                </a:solidFill>
                <a:latin typeface="Monotype Corsiva" panose="03010101010201010101" pitchFamily="66" charset="0"/>
              </a:rPr>
              <a:t>Фотоархив</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5434"/>
            <a:ext cx="1696692" cy="122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Аймани\Desktop\Айшат\PHOTO-2024-04-16-23-01-52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096" y="1407434"/>
            <a:ext cx="3528392" cy="4109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Аймани\Desktop\Айшат\PHOTO-2024-04-16-23-01-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407434"/>
            <a:ext cx="3240360" cy="4109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6096"/>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sp>
        <p:nvSpPr>
          <p:cNvPr id="26627" name="Rectangle 6"/>
          <p:cNvSpPr>
            <a:spLocks noChangeArrowheads="1"/>
          </p:cNvSpPr>
          <p:nvPr/>
        </p:nvSpPr>
        <p:spPr bwMode="auto">
          <a:xfrm>
            <a:off x="1403351" y="2789663"/>
            <a:ext cx="6264275" cy="830997"/>
          </a:xfrm>
          <a:prstGeom prst="rect">
            <a:avLst/>
          </a:prstGeom>
          <a:noFill/>
          <a:ln w="9525">
            <a:noFill/>
            <a:miter lim="800000"/>
            <a:headEnd/>
            <a:tailEnd/>
          </a:ln>
        </p:spPr>
        <p:txBody>
          <a:bodyPr anchor="ctr">
            <a:spAutoFit/>
          </a:bodyPr>
          <a:lstStyle/>
          <a:p>
            <a:pPr algn="ctr"/>
            <a:endParaRPr lang="ru-RU" sz="2800" dirty="0">
              <a:solidFill>
                <a:srgbClr val="990000"/>
              </a:solidFill>
            </a:endParaRPr>
          </a:p>
          <a:p>
            <a:pPr algn="ctr"/>
            <a:r>
              <a:rPr lang="ru-RU" dirty="0"/>
              <a:t>   </a:t>
            </a:r>
            <a:r>
              <a:rPr lang="ru-RU" sz="2000" dirty="0" smtClean="0"/>
              <a:t> </a:t>
            </a:r>
            <a:endParaRPr lang="ru-RU" dirty="0"/>
          </a:p>
        </p:txBody>
      </p:sp>
      <p:pic>
        <p:nvPicPr>
          <p:cNvPr id="26626"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pic>
        <p:nvPicPr>
          <p:cNvPr id="11266" name="Picture 2" descr="C:\Users\Аймани\Desktop\Айшат\PHOTO-2024-04-16-23-0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1" y="935536"/>
            <a:ext cx="6264275" cy="4539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17922"/>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324544" y="-484856"/>
            <a:ext cx="10164563" cy="1695335"/>
          </a:xfrm>
        </p:spPr>
        <p:txBody>
          <a:bodyPr/>
          <a:lstStyle/>
          <a:p>
            <a:pPr eaLnBrk="1" hangingPunct="1"/>
            <a:r>
              <a:rPr lang="ru-RU" b="1" dirty="0" smtClean="0">
                <a:solidFill>
                  <a:srgbClr val="C00000"/>
                </a:solidFill>
                <a:latin typeface="Microsoft Sans Serif" panose="020B0604020202020204" pitchFamily="34" charset="0"/>
                <a:ea typeface="Microsoft Himalaya" pitchFamily="2" charset="0"/>
                <a:cs typeface="Microsoft Himalaya" pitchFamily="2" charset="0"/>
              </a:rPr>
              <a:t/>
            </a:r>
            <a:br>
              <a:rPr lang="ru-RU" b="1" dirty="0" smtClean="0">
                <a:solidFill>
                  <a:srgbClr val="C00000"/>
                </a:solidFill>
                <a:latin typeface="Microsoft Sans Serif" panose="020B0604020202020204" pitchFamily="34" charset="0"/>
                <a:ea typeface="Microsoft Himalaya" pitchFamily="2" charset="0"/>
                <a:cs typeface="Microsoft Himalaya" pitchFamily="2" charset="0"/>
              </a:rPr>
            </a:br>
            <a:r>
              <a:rPr lang="ru-RU" sz="2000" b="1" dirty="0" smtClean="0">
                <a:solidFill>
                  <a:srgbClr val="C00000"/>
                </a:solidFill>
                <a:latin typeface="Microsoft Sans Serif" panose="020B0604020202020204" pitchFamily="34" charset="0"/>
                <a:ea typeface="Microsoft Himalaya" pitchFamily="2" charset="0"/>
                <a:cs typeface="Microsoft Himalaya" pitchFamily="2" charset="0"/>
              </a:rPr>
              <a:t>Конкурс поделок </a:t>
            </a:r>
            <a:r>
              <a:rPr lang="en-US" sz="2000" b="1" dirty="0" smtClean="0">
                <a:solidFill>
                  <a:srgbClr val="C00000"/>
                </a:solidFill>
                <a:latin typeface="Microsoft Himalaya" pitchFamily="2" charset="0"/>
                <a:ea typeface="Microsoft Himalaya" pitchFamily="2" charset="0"/>
                <a:cs typeface="Microsoft Himalaya" pitchFamily="2" charset="0"/>
              </a:rPr>
              <a:t>:</a:t>
            </a:r>
            <a:r>
              <a:rPr lang="ru-RU" sz="2000" b="1" dirty="0" smtClean="0">
                <a:solidFill>
                  <a:srgbClr val="C00000"/>
                </a:solidFill>
                <a:latin typeface="Microsoft Sans Serif" panose="020B0604020202020204" pitchFamily="34" charset="0"/>
                <a:ea typeface="Microsoft Himalaya" pitchFamily="2" charset="0"/>
                <a:cs typeface="Microsoft Himalaya" pitchFamily="2" charset="0"/>
              </a:rPr>
              <a:t>Мастерская деда мороза</a:t>
            </a: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82411">
            <a:off x="1584731" y="660423"/>
            <a:ext cx="2592288" cy="304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5406">
            <a:off x="4929503" y="1097904"/>
            <a:ext cx="1974332" cy="247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798" y="3266855"/>
            <a:ext cx="3308995" cy="341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20085">
            <a:off x="4707820" y="3693160"/>
            <a:ext cx="1898908" cy="259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678234"/>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1" y="0"/>
            <a:ext cx="9144000" cy="6858000"/>
          </a:xfrm>
        </p:spPr>
      </p:pic>
      <p:sp>
        <p:nvSpPr>
          <p:cNvPr id="27649" name="Заголовок 1"/>
          <p:cNvSpPr>
            <a:spLocks noGrp="1"/>
          </p:cNvSpPr>
          <p:nvPr>
            <p:ph type="title"/>
          </p:nvPr>
        </p:nvSpPr>
        <p:spPr>
          <a:xfrm>
            <a:off x="-324544" y="-484856"/>
            <a:ext cx="10164563" cy="1695335"/>
          </a:xfrm>
        </p:spPr>
        <p:txBody>
          <a:bodyPr/>
          <a:lstStyle/>
          <a:p>
            <a:pPr eaLnBrk="1" hangingPunct="1"/>
            <a:r>
              <a:rPr lang="ru-RU" b="1" dirty="0" smtClean="0">
                <a:solidFill>
                  <a:srgbClr val="C00000"/>
                </a:solidFill>
                <a:latin typeface="Microsoft Sans Serif" panose="020B0604020202020204" pitchFamily="34" charset="0"/>
                <a:ea typeface="Microsoft Himalaya" pitchFamily="2" charset="0"/>
                <a:cs typeface="Microsoft Himalaya" pitchFamily="2" charset="0"/>
              </a:rPr>
              <a:t/>
            </a:r>
            <a:br>
              <a:rPr lang="ru-RU" b="1" dirty="0" smtClean="0">
                <a:solidFill>
                  <a:srgbClr val="C00000"/>
                </a:solidFill>
                <a:latin typeface="Microsoft Sans Serif" panose="020B0604020202020204" pitchFamily="34" charset="0"/>
                <a:ea typeface="Microsoft Himalaya" pitchFamily="2" charset="0"/>
                <a:cs typeface="Microsoft Himalaya" pitchFamily="2" charset="0"/>
              </a:rPr>
            </a:br>
            <a:r>
              <a:rPr lang="ru-RU" sz="2000" b="1" dirty="0" smtClean="0">
                <a:solidFill>
                  <a:srgbClr val="C00000"/>
                </a:solidFill>
                <a:latin typeface="Microsoft Sans Serif" panose="020B0604020202020204" pitchFamily="34" charset="0"/>
                <a:ea typeface="Microsoft Himalaya" pitchFamily="2" charset="0"/>
                <a:cs typeface="Microsoft Himalaya" pitchFamily="2" charset="0"/>
              </a:rPr>
              <a:t>Конкурс поделок </a:t>
            </a:r>
            <a:r>
              <a:rPr lang="en-US" sz="2000" b="1" dirty="0" smtClean="0">
                <a:solidFill>
                  <a:srgbClr val="C00000"/>
                </a:solidFill>
                <a:latin typeface="Microsoft Himalaya" pitchFamily="2" charset="0"/>
                <a:ea typeface="Microsoft Himalaya" pitchFamily="2" charset="0"/>
                <a:cs typeface="Microsoft Himalaya" pitchFamily="2" charset="0"/>
              </a:rPr>
              <a:t>:</a:t>
            </a:r>
            <a:r>
              <a:rPr lang="ru-RU" sz="2000" b="1" dirty="0" smtClean="0">
                <a:solidFill>
                  <a:srgbClr val="C00000"/>
                </a:solidFill>
                <a:latin typeface="Microsoft Himalaya" pitchFamily="2" charset="0"/>
                <a:ea typeface="Microsoft Himalaya" pitchFamily="2" charset="0"/>
                <a:cs typeface="Microsoft Himalaya" pitchFamily="2" charset="0"/>
              </a:rPr>
              <a:t> </a:t>
            </a:r>
            <a:r>
              <a:rPr lang="ru-RU" sz="2000" b="1" dirty="0" smtClean="0">
                <a:solidFill>
                  <a:srgbClr val="C00000"/>
                </a:solidFill>
                <a:latin typeface="Microsoft Sans Serif" panose="020B0604020202020204" pitchFamily="34" charset="0"/>
                <a:ea typeface="Microsoft Himalaya" pitchFamily="2" charset="0"/>
                <a:cs typeface="Microsoft Himalaya" pitchFamily="2" charset="0"/>
              </a:rPr>
              <a:t>Дары осени</a:t>
            </a: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0079733">
            <a:off x="271337" y="1638481"/>
            <a:ext cx="2592288" cy="185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438374">
            <a:off x="2964005" y="1377448"/>
            <a:ext cx="3058613" cy="22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491285">
            <a:off x="6284069" y="1627337"/>
            <a:ext cx="2376264"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20469380">
            <a:off x="427197" y="4058556"/>
            <a:ext cx="2970103" cy="202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1274283">
            <a:off x="6057164" y="3638299"/>
            <a:ext cx="2771804" cy="225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419872" y="3698488"/>
            <a:ext cx="2724710" cy="212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950342"/>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1403648" y="548680"/>
            <a:ext cx="5544616" cy="1368152"/>
          </a:xfrm>
        </p:spPr>
        <p:txBody>
          <a:bodyPr/>
          <a:lstStyle/>
          <a:p>
            <a:pPr algn="l" eaLnBrk="1" hangingPunct="1"/>
            <a:r>
              <a:rPr lang="ru-RU" sz="3600" b="1" dirty="0" smtClean="0">
                <a:solidFill>
                  <a:srgbClr val="C00000"/>
                </a:solidFill>
                <a:latin typeface="Microsoft Sans Serif" panose="020B0604020202020204" pitchFamily="34" charset="0"/>
                <a:cs typeface="Microsoft Sans Serif" panose="020B0604020202020204" pitchFamily="34" charset="0"/>
              </a:rPr>
              <a:t>Развивающая среда </a:t>
            </a:r>
            <a:br>
              <a:rPr lang="ru-RU" sz="3600" b="1" dirty="0" smtClean="0">
                <a:solidFill>
                  <a:srgbClr val="C00000"/>
                </a:solidFill>
                <a:latin typeface="Microsoft Sans Serif" panose="020B0604020202020204" pitchFamily="34" charset="0"/>
                <a:cs typeface="Microsoft Sans Serif" panose="020B0604020202020204" pitchFamily="34" charset="0"/>
              </a:rPr>
            </a:br>
            <a:r>
              <a:rPr lang="ru-RU" sz="3600" b="1" dirty="0" smtClean="0">
                <a:solidFill>
                  <a:srgbClr val="C00000"/>
                </a:solidFill>
                <a:latin typeface="Microsoft Sans Serif" panose="020B0604020202020204" pitchFamily="34" charset="0"/>
                <a:cs typeface="Microsoft Sans Serif" panose="020B0604020202020204" pitchFamily="34" charset="0"/>
              </a:rPr>
              <a:t>в группе</a:t>
            </a: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3336" y="1825302"/>
            <a:ext cx="2990254" cy="22426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061" y="1699911"/>
            <a:ext cx="3571875" cy="251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211112"/>
            <a:ext cx="4066847" cy="224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416804"/>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pic>
        <p:nvPicPr>
          <p:cNvPr id="14338" name="Picture 5" descr="40e233253335"/>
          <p:cNvPicPr>
            <a:picLocks noGrp="1" noChangeAspect="1" noChangeArrowheads="1"/>
          </p:cNvPicPr>
          <p:nvPr>
            <p:ph idx="1"/>
          </p:nvPr>
        </p:nvPicPr>
        <p:blipFill>
          <a:blip r:embed="rId2" cstate="print"/>
          <a:srcRect/>
          <a:stretch>
            <a:fillRect/>
          </a:stretch>
        </p:blipFill>
        <p:spPr>
          <a:xfrm>
            <a:off x="0" y="34636"/>
            <a:ext cx="9097427" cy="6823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39" name="Прямоугольник 4"/>
          <p:cNvSpPr>
            <a:spLocks noChangeArrowheads="1"/>
          </p:cNvSpPr>
          <p:nvPr/>
        </p:nvSpPr>
        <p:spPr bwMode="auto">
          <a:xfrm>
            <a:off x="1907704" y="468295"/>
            <a:ext cx="5429251" cy="646331"/>
          </a:xfrm>
          <a:prstGeom prst="rect">
            <a:avLst/>
          </a:prstGeom>
          <a:noFill/>
          <a:ln w="9525">
            <a:noFill/>
            <a:miter lim="800000"/>
            <a:headEnd/>
            <a:tailEnd/>
          </a:ln>
        </p:spPr>
        <p:txBody>
          <a:bodyPr>
            <a:spAutoFit/>
          </a:bodyPr>
          <a:lstStyle/>
          <a:p>
            <a:pPr algn="ctr"/>
            <a:r>
              <a:rPr lang="ru-RU" sz="3600" b="1" dirty="0">
                <a:solidFill>
                  <a:srgbClr val="990000"/>
                </a:solidFill>
                <a:latin typeface="Microsoft Sans Serif" panose="020B0604020202020204" pitchFamily="34" charset="0"/>
                <a:cs typeface="Microsoft Sans Serif" panose="020B0604020202020204" pitchFamily="34" charset="0"/>
              </a:rPr>
              <a:t>Общие сведения</a:t>
            </a:r>
          </a:p>
        </p:txBody>
      </p:sp>
      <p:sp>
        <p:nvSpPr>
          <p:cNvPr id="14340" name="Прямоугольник 5"/>
          <p:cNvSpPr>
            <a:spLocks noChangeArrowheads="1"/>
          </p:cNvSpPr>
          <p:nvPr/>
        </p:nvSpPr>
        <p:spPr bwMode="auto">
          <a:xfrm>
            <a:off x="3923928" y="1229263"/>
            <a:ext cx="3882546" cy="3447098"/>
          </a:xfrm>
          <a:prstGeom prst="rect">
            <a:avLst/>
          </a:prstGeom>
          <a:noFill/>
          <a:ln w="9525">
            <a:noFill/>
            <a:miter lim="800000"/>
            <a:headEnd/>
            <a:tailEnd/>
          </a:ln>
        </p:spPr>
        <p:txBody>
          <a:bodyPr wrap="square">
            <a:spAutoFit/>
          </a:bodyPr>
          <a:lstStyle/>
          <a:p>
            <a:pPr algn="ctr"/>
            <a:r>
              <a:rPr lang="ru-RU" sz="2400" b="1" dirty="0" err="1" smtClean="0">
                <a:solidFill>
                  <a:srgbClr val="000099"/>
                </a:solidFill>
                <a:latin typeface="Monotype Corsiva" pitchFamily="66" charset="0"/>
              </a:rPr>
              <a:t>Дзудаева</a:t>
            </a:r>
            <a:r>
              <a:rPr lang="ru-RU" sz="2400" b="1" dirty="0" smtClean="0">
                <a:solidFill>
                  <a:srgbClr val="000099"/>
                </a:solidFill>
                <a:latin typeface="Monotype Corsiva" pitchFamily="66" charset="0"/>
              </a:rPr>
              <a:t> </a:t>
            </a:r>
            <a:r>
              <a:rPr lang="ru-RU" sz="2400" b="1" dirty="0" err="1" smtClean="0">
                <a:solidFill>
                  <a:srgbClr val="000099"/>
                </a:solidFill>
                <a:latin typeface="Monotype Corsiva" pitchFamily="66" charset="0"/>
              </a:rPr>
              <a:t>Айшат</a:t>
            </a:r>
            <a:r>
              <a:rPr lang="ru-RU" sz="2400" b="1" dirty="0" smtClean="0">
                <a:solidFill>
                  <a:srgbClr val="000099"/>
                </a:solidFill>
                <a:latin typeface="Monotype Corsiva" pitchFamily="66" charset="0"/>
              </a:rPr>
              <a:t> </a:t>
            </a:r>
            <a:r>
              <a:rPr lang="ru-RU" sz="2400" b="1" dirty="0" err="1" smtClean="0">
                <a:solidFill>
                  <a:srgbClr val="000099"/>
                </a:solidFill>
                <a:latin typeface="Monotype Corsiva" pitchFamily="66" charset="0"/>
              </a:rPr>
              <a:t>Вахидовна</a:t>
            </a:r>
            <a:endParaRPr lang="ru-RU" sz="2400" b="1" dirty="0" smtClean="0">
              <a:solidFill>
                <a:srgbClr val="000099"/>
              </a:solidFill>
              <a:latin typeface="Monotype Corsiva" pitchFamily="66" charset="0"/>
            </a:endParaRPr>
          </a:p>
          <a:p>
            <a:pPr algn="ctr"/>
            <a:r>
              <a:rPr lang="ru-RU" sz="1200" b="1" u="sng" dirty="0" smtClean="0">
                <a:solidFill>
                  <a:srgbClr val="990000"/>
                </a:solidFill>
                <a:latin typeface="Microsoft Sans Serif" panose="020B0604020202020204" pitchFamily="34" charset="0"/>
                <a:cs typeface="Microsoft Sans Serif" panose="020B0604020202020204" pitchFamily="34" charset="0"/>
              </a:rPr>
              <a:t>Дата </a:t>
            </a:r>
            <a:r>
              <a:rPr lang="ru-RU" sz="1200" b="1" u="sng" dirty="0" smtClean="0">
                <a:solidFill>
                  <a:srgbClr val="990000"/>
                </a:solidFill>
                <a:latin typeface="Microsoft Sans Serif" panose="020B0604020202020204" pitchFamily="34" charset="0"/>
                <a:cs typeface="Microsoft Sans Serif" panose="020B0604020202020204" pitchFamily="34" charset="0"/>
              </a:rPr>
              <a:t>рождения</a:t>
            </a:r>
            <a:r>
              <a:rPr lang="en-US" sz="1200" b="1" u="sng" dirty="0" smtClean="0">
                <a:solidFill>
                  <a:srgbClr val="990000"/>
                </a:solidFill>
                <a:latin typeface="Microsoft Sans Serif" panose="020B0604020202020204" pitchFamily="34" charset="0"/>
                <a:cs typeface="Microsoft Sans Serif" panose="020B0604020202020204" pitchFamily="34" charset="0"/>
              </a:rPr>
              <a:t>:</a:t>
            </a:r>
            <a:r>
              <a:rPr lang="ru-RU" sz="1200" b="1" u="sng" dirty="0" smtClean="0">
                <a:solidFill>
                  <a:srgbClr val="990000"/>
                </a:solidFill>
                <a:latin typeface="Microsoft Sans Serif" panose="020B0604020202020204" pitchFamily="34" charset="0"/>
                <a:cs typeface="Microsoft Sans Serif" panose="020B0604020202020204" pitchFamily="34" charset="0"/>
              </a:rPr>
              <a:t> 19.10.1990 г.</a:t>
            </a:r>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pPr algn="ctr"/>
            <a:endParaRPr lang="ru-RU" sz="1200" b="1" u="sng" dirty="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Профессиональное образование </a:t>
            </a:r>
            <a:r>
              <a:rPr lang="en-US" sz="1200" b="1" u="sng" dirty="0" smtClean="0">
                <a:solidFill>
                  <a:srgbClr val="990000"/>
                </a:solidFill>
                <a:latin typeface="Microsoft Sans Serif" panose="020B0604020202020204" pitchFamily="34" charset="0"/>
                <a:cs typeface="Microsoft Sans Serif" panose="020B0604020202020204" pitchFamily="34" charset="0"/>
              </a:rPr>
              <a:t>:</a:t>
            </a:r>
            <a:r>
              <a:rPr lang="ru-RU" sz="1200" b="1" u="sng" dirty="0" smtClean="0">
                <a:solidFill>
                  <a:srgbClr val="990000"/>
                </a:solidFill>
                <a:latin typeface="Microsoft Sans Serif" panose="020B0604020202020204" pitchFamily="34" charset="0"/>
                <a:cs typeface="Microsoft Sans Serif" panose="020B0604020202020204" pitchFamily="34" charset="0"/>
              </a:rPr>
              <a:t> педагог</a:t>
            </a:r>
          </a:p>
          <a:p>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Диплом о среднем профессиональном </a:t>
            </a:r>
          </a:p>
          <a:p>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образовании ПА 132 </a:t>
            </a:r>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дата выдачи </a:t>
            </a:r>
            <a:r>
              <a:rPr lang="ru-RU" sz="1200" b="1" u="sng" dirty="0" smtClean="0">
                <a:solidFill>
                  <a:srgbClr val="990000"/>
                </a:solidFill>
                <a:latin typeface="Microsoft Sans Serif" panose="020B0604020202020204" pitchFamily="34" charset="0"/>
                <a:cs typeface="Microsoft Sans Serif" panose="020B0604020202020204" pitchFamily="34" charset="0"/>
              </a:rPr>
              <a:t>03 </a:t>
            </a:r>
            <a:r>
              <a:rPr lang="ru-RU" sz="1200" b="1" u="sng" dirty="0" smtClean="0">
                <a:solidFill>
                  <a:srgbClr val="990000"/>
                </a:solidFill>
                <a:latin typeface="Microsoft Sans Serif" panose="020B0604020202020204" pitchFamily="34" charset="0"/>
                <a:cs typeface="Microsoft Sans Serif" panose="020B0604020202020204" pitchFamily="34" charset="0"/>
              </a:rPr>
              <a:t>июня </a:t>
            </a:r>
            <a:r>
              <a:rPr lang="ru-RU" sz="1200" b="1" u="sng" dirty="0" smtClean="0">
                <a:solidFill>
                  <a:srgbClr val="990000"/>
                </a:solidFill>
                <a:latin typeface="Microsoft Sans Serif" panose="020B0604020202020204" pitchFamily="34" charset="0"/>
                <a:cs typeface="Microsoft Sans Serif" panose="020B0604020202020204" pitchFamily="34" charset="0"/>
              </a:rPr>
              <a:t>2014 </a:t>
            </a:r>
            <a:r>
              <a:rPr lang="ru-RU" sz="1200" b="1" u="sng" dirty="0" smtClean="0">
                <a:solidFill>
                  <a:srgbClr val="990000"/>
                </a:solidFill>
                <a:latin typeface="Microsoft Sans Serif" panose="020B0604020202020204" pitchFamily="34" charset="0"/>
                <a:cs typeface="Microsoft Sans Serif" panose="020B0604020202020204" pitchFamily="34" charset="0"/>
              </a:rPr>
              <a:t>года</a:t>
            </a:r>
          </a:p>
          <a:p>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Общий </a:t>
            </a:r>
            <a:r>
              <a:rPr lang="ru-RU" sz="1200" b="1" u="sng" dirty="0">
                <a:solidFill>
                  <a:srgbClr val="990000"/>
                </a:solidFill>
                <a:latin typeface="Microsoft Sans Serif" panose="020B0604020202020204" pitchFamily="34" charset="0"/>
                <a:cs typeface="Microsoft Sans Serif" panose="020B0604020202020204" pitchFamily="34" charset="0"/>
              </a:rPr>
              <a:t>стаж </a:t>
            </a:r>
            <a:r>
              <a:rPr lang="ru-RU" sz="1200" b="1" u="sng" dirty="0" smtClean="0">
                <a:solidFill>
                  <a:srgbClr val="990000"/>
                </a:solidFill>
                <a:latin typeface="Microsoft Sans Serif" panose="020B0604020202020204" pitchFamily="34" charset="0"/>
                <a:cs typeface="Microsoft Sans Serif" panose="020B0604020202020204" pitchFamily="34" charset="0"/>
              </a:rPr>
              <a:t>работы - </a:t>
            </a:r>
            <a:r>
              <a:rPr lang="ru-RU" sz="1200" b="1" u="sng" dirty="0" smtClean="0">
                <a:solidFill>
                  <a:srgbClr val="990000"/>
                </a:solidFill>
                <a:latin typeface="Microsoft Sans Serif" panose="020B0604020202020204" pitchFamily="34" charset="0"/>
                <a:cs typeface="Microsoft Sans Serif" panose="020B0604020202020204" pitchFamily="34" charset="0"/>
              </a:rPr>
              <a:t> 6 лет</a:t>
            </a:r>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endParaRPr lang="ru-RU" sz="1200" b="1" u="sng" dirty="0" smtClean="0">
              <a:solidFill>
                <a:srgbClr val="990000"/>
              </a:solidFill>
              <a:latin typeface="Microsoft Sans Serif" panose="020B0604020202020204" pitchFamily="34" charset="0"/>
              <a:cs typeface="Microsoft Sans Serif" panose="020B0604020202020204" pitchFamily="34" charset="0"/>
            </a:endParaRPr>
          </a:p>
          <a:p>
            <a:r>
              <a:rPr lang="ru-RU" sz="1200" b="1" u="sng" dirty="0" smtClean="0">
                <a:solidFill>
                  <a:srgbClr val="990000"/>
                </a:solidFill>
                <a:latin typeface="Microsoft Sans Serif" panose="020B0604020202020204" pitchFamily="34" charset="0"/>
                <a:cs typeface="Microsoft Sans Serif" panose="020B0604020202020204" pitchFamily="34" charset="0"/>
              </a:rPr>
              <a:t>Педагогический стаж - </a:t>
            </a:r>
            <a:r>
              <a:rPr lang="ru-RU" sz="1200" b="1" u="sng" dirty="0">
                <a:solidFill>
                  <a:srgbClr val="990000"/>
                </a:solidFill>
                <a:latin typeface="Microsoft Sans Serif" panose="020B0604020202020204" pitchFamily="34" charset="0"/>
                <a:cs typeface="Microsoft Sans Serif" panose="020B0604020202020204" pitchFamily="34" charset="0"/>
              </a:rPr>
              <a:t> </a:t>
            </a:r>
            <a:r>
              <a:rPr lang="ru-RU" sz="1200" b="1" u="sng" dirty="0" smtClean="0">
                <a:solidFill>
                  <a:srgbClr val="990000"/>
                </a:solidFill>
                <a:latin typeface="Microsoft Sans Serif" panose="020B0604020202020204" pitchFamily="34" charset="0"/>
                <a:cs typeface="Microsoft Sans Serif" panose="020B0604020202020204" pitchFamily="34" charset="0"/>
              </a:rPr>
              <a:t>6</a:t>
            </a:r>
            <a:r>
              <a:rPr lang="ru-RU" sz="1200" b="1" u="sng" dirty="0" smtClean="0">
                <a:solidFill>
                  <a:srgbClr val="990000"/>
                </a:solidFill>
                <a:latin typeface="Microsoft Sans Serif" panose="020B0604020202020204" pitchFamily="34" charset="0"/>
                <a:cs typeface="Microsoft Sans Serif" panose="020B0604020202020204" pitchFamily="34" charset="0"/>
              </a:rPr>
              <a:t> </a:t>
            </a:r>
            <a:r>
              <a:rPr lang="ru-RU" sz="1200" b="1" u="sng" dirty="0" smtClean="0">
                <a:solidFill>
                  <a:srgbClr val="990000"/>
                </a:solidFill>
                <a:latin typeface="Microsoft Sans Serif" panose="020B0604020202020204" pitchFamily="34" charset="0"/>
                <a:cs typeface="Microsoft Sans Serif" panose="020B0604020202020204" pitchFamily="34" charset="0"/>
              </a:rPr>
              <a:t>лет</a:t>
            </a:r>
            <a:r>
              <a:rPr lang="ru-RU" sz="1400" b="1" u="sng" dirty="0">
                <a:solidFill>
                  <a:srgbClr val="990000"/>
                </a:solidFill>
                <a:latin typeface="Microsoft Sans Serif" panose="020B0604020202020204" pitchFamily="34" charset="0"/>
                <a:cs typeface="Microsoft Sans Serif" panose="020B0604020202020204" pitchFamily="34" charset="0"/>
              </a:rPr>
              <a:t/>
            </a:r>
            <a:br>
              <a:rPr lang="ru-RU" sz="1400" b="1" u="sng" dirty="0">
                <a:solidFill>
                  <a:srgbClr val="990000"/>
                </a:solidFill>
                <a:latin typeface="Microsoft Sans Serif" panose="020B0604020202020204" pitchFamily="34" charset="0"/>
                <a:cs typeface="Microsoft Sans Serif" panose="020B0604020202020204" pitchFamily="34" charset="0"/>
              </a:rPr>
            </a:br>
            <a:endParaRPr lang="ru-RU" sz="1400" b="1" u="sng" dirty="0">
              <a:solidFill>
                <a:srgbClr val="990000"/>
              </a:solidFill>
              <a:latin typeface="Microsoft Sans Serif" panose="020B0604020202020204" pitchFamily="34" charset="0"/>
              <a:cs typeface="Microsoft Sans Serif" panose="020B0604020202020204" pitchFamily="34" charset="0"/>
            </a:endParaRPr>
          </a:p>
          <a:p>
            <a:r>
              <a:rPr lang="ru-RU" sz="2400" dirty="0" smtClean="0">
                <a:solidFill>
                  <a:srgbClr val="002060"/>
                </a:solidFill>
                <a:latin typeface="Monotype Corsiva" pitchFamily="66" charset="0"/>
              </a:rPr>
              <a:t>  </a:t>
            </a:r>
            <a:endParaRPr lang="ru-RU" sz="2400" dirty="0">
              <a:solidFill>
                <a:srgbClr val="002060"/>
              </a:solidFill>
              <a:latin typeface="Monotype Corsiva" pitchFamily="66" charset="0"/>
            </a:endParaRPr>
          </a:p>
        </p:txBody>
      </p:sp>
      <p:pic>
        <p:nvPicPr>
          <p:cNvPr id="3074" name="Picture 2" descr="C:\Users\Аймани\Desktop\Айшат\PHOTO-2024-04-17-10-5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14626"/>
            <a:ext cx="2736304" cy="512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27782" y="0"/>
            <a:ext cx="9395520" cy="6858000"/>
          </a:xfrm>
        </p:spPr>
      </p:pic>
      <p:sp>
        <p:nvSpPr>
          <p:cNvPr id="27649" name="Заголовок 1"/>
          <p:cNvSpPr>
            <a:spLocks noGrp="1"/>
          </p:cNvSpPr>
          <p:nvPr>
            <p:ph type="title"/>
          </p:nvPr>
        </p:nvSpPr>
        <p:spPr>
          <a:xfrm>
            <a:off x="457200" y="548680"/>
            <a:ext cx="8229600" cy="3888432"/>
          </a:xfrm>
        </p:spPr>
        <p:txBody>
          <a:bodyPr/>
          <a:lstStyle/>
          <a:p>
            <a:pPr eaLnBrk="1" hangingPunct="1"/>
            <a:r>
              <a:rPr lang="ru-RU" b="1" dirty="0" smtClean="0">
                <a:solidFill>
                  <a:srgbClr val="C00000"/>
                </a:solidFill>
                <a:latin typeface="Microsoft Sans Serif" panose="020B0604020202020204" pitchFamily="34" charset="0"/>
                <a:cs typeface="Microsoft Sans Serif" panose="020B0604020202020204" pitchFamily="34" charset="0"/>
              </a:rPr>
              <a:t> </a:t>
            </a: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8194" name="Picture 2" descr="C:\Users\Аймани\Desktop\Айшат\PHOTO-2024-04-17-11-3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38" y="1052736"/>
            <a:ext cx="2921150"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Аймани\Desktop\Айшат\PHOTO-2024-04-17-11-37-29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714" y="1052736"/>
            <a:ext cx="3348658"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28651"/>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79718" cy="6858000"/>
          </a:xfrm>
        </p:spPr>
      </p:pic>
      <p:sp>
        <p:nvSpPr>
          <p:cNvPr id="27649" name="Заголовок 1"/>
          <p:cNvSpPr>
            <a:spLocks noGrp="1"/>
          </p:cNvSpPr>
          <p:nvPr>
            <p:ph type="title"/>
          </p:nvPr>
        </p:nvSpPr>
        <p:spPr>
          <a:xfrm>
            <a:off x="457200" y="548680"/>
            <a:ext cx="8229600" cy="3888432"/>
          </a:xfrm>
        </p:spPr>
        <p:txBody>
          <a:bodyPr/>
          <a:lstStyle/>
          <a:p>
            <a:pPr eaLnBrk="1" hangingPunct="1"/>
            <a:r>
              <a:rPr lang="ru-RU" b="1" dirty="0" smtClean="0">
                <a:solidFill>
                  <a:srgbClr val="C00000"/>
                </a:solidFill>
                <a:latin typeface="Microsoft Sans Serif" panose="020B0604020202020204" pitchFamily="34" charset="0"/>
                <a:cs typeface="Microsoft Sans Serif" panose="020B0604020202020204" pitchFamily="34" charset="0"/>
              </a:rPr>
              <a:t> </a:t>
            </a:r>
          </a:p>
        </p:txBody>
      </p:sp>
      <p:sp>
        <p:nvSpPr>
          <p:cNvPr id="27651" name="Прямоугольник 4"/>
          <p:cNvSpPr>
            <a:spLocks noChangeArrowheads="1"/>
          </p:cNvSpPr>
          <p:nvPr/>
        </p:nvSpPr>
        <p:spPr bwMode="auto">
          <a:xfrm>
            <a:off x="1214437" y="733426"/>
            <a:ext cx="6786563" cy="954107"/>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9218" name="Picture 2" descr="C:\Users\Аймани\Desktop\Айшат\PHOTO-2024-04-17-11-37-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880" y="1340767"/>
            <a:ext cx="3184104" cy="428732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Аймани\Downloads\PHOTO-2024-04-17-11-37-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718" y="1352289"/>
            <a:ext cx="3435846" cy="426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28621"/>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1043608" y="476672"/>
            <a:ext cx="7704856" cy="5616624"/>
          </a:xfrm>
        </p:spPr>
        <p:txBody>
          <a:bodyPr/>
          <a:lstStyle/>
          <a:p>
            <a:pPr algn="l" eaLnBrk="1" hangingPunct="1"/>
            <a:r>
              <a:rPr lang="ru-RU" b="1" dirty="0" smtClean="0">
                <a:solidFill>
                  <a:srgbClr val="C00000"/>
                </a:solidFill>
                <a:latin typeface="Microsoft Sans Serif" panose="020B0604020202020204" pitchFamily="34" charset="0"/>
                <a:cs typeface="Microsoft Sans Serif" panose="020B0604020202020204" pitchFamily="34" charset="0"/>
              </a:rPr>
              <a:t/>
            </a:r>
            <a:br>
              <a:rPr lang="ru-RU" b="1" dirty="0" smtClean="0">
                <a:solidFill>
                  <a:srgbClr val="C00000"/>
                </a:solidFill>
                <a:latin typeface="Microsoft Sans Serif" panose="020B0604020202020204" pitchFamily="34" charset="0"/>
                <a:cs typeface="Microsoft Sans Serif" panose="020B0604020202020204" pitchFamily="34" charset="0"/>
              </a:rPr>
            </a:br>
            <a:r>
              <a:rPr lang="ru-RU" b="1" dirty="0" smtClean="0">
                <a:solidFill>
                  <a:srgbClr val="000099"/>
                </a:solidFill>
                <a:latin typeface="Microsoft Sans Serif" panose="020B0604020202020204" pitchFamily="34" charset="0"/>
                <a:cs typeface="Microsoft Sans Serif" panose="020B0604020202020204" pitchFamily="34" charset="0"/>
              </a:rPr>
              <a:t>Глоссарий</a:t>
            </a:r>
            <a:r>
              <a:rPr lang="ru-RU" b="1" dirty="0" smtClean="0">
                <a:solidFill>
                  <a:srgbClr val="C00000"/>
                </a:solidFill>
                <a:latin typeface="Microsoft Sans Serif" panose="020B0604020202020204" pitchFamily="34" charset="0"/>
                <a:cs typeface="Microsoft Sans Serif" panose="020B0604020202020204" pitchFamily="34" charset="0"/>
              </a:rPr>
              <a:t/>
            </a:r>
            <a:br>
              <a:rPr lang="ru-RU" b="1" dirty="0" smtClean="0">
                <a:solidFill>
                  <a:srgbClr val="C00000"/>
                </a:solidFill>
                <a:latin typeface="Microsoft Sans Serif" panose="020B0604020202020204" pitchFamily="34" charset="0"/>
                <a:cs typeface="Microsoft Sans Serif" panose="020B0604020202020204" pitchFamily="34" charset="0"/>
              </a:rPr>
            </a:br>
            <a:r>
              <a:rPr lang="ru-RU" b="1" dirty="0" smtClean="0">
                <a:solidFill>
                  <a:srgbClr val="C00000"/>
                </a:solidFill>
                <a:latin typeface="Microsoft Sans Serif" panose="020B0604020202020204" pitchFamily="34" charset="0"/>
                <a:cs typeface="Microsoft Sans Serif" panose="020B0604020202020204" pitchFamily="34" charset="0"/>
              </a:rPr>
              <a:t> </a:t>
            </a:r>
            <a:r>
              <a:rPr lang="ru-RU" sz="1800" b="1" u="sng" dirty="0" smtClean="0">
                <a:solidFill>
                  <a:srgbClr val="7030A0"/>
                </a:solidFill>
                <a:latin typeface="Constantia" panose="02030602050306030303" pitchFamily="18" charset="0"/>
              </a:rPr>
              <a:t>Педагогическая </a:t>
            </a:r>
            <a:r>
              <a:rPr lang="ru-RU" sz="1800" b="1" u="sng" dirty="0">
                <a:solidFill>
                  <a:srgbClr val="7030A0"/>
                </a:solidFill>
                <a:latin typeface="Constantia" panose="02030602050306030303" pitchFamily="18" charset="0"/>
              </a:rPr>
              <a:t>технология </a:t>
            </a:r>
            <a:r>
              <a:rPr lang="ru-RU" sz="1800" dirty="0">
                <a:solidFill>
                  <a:srgbClr val="7030A0"/>
                </a:solidFill>
                <a:latin typeface="Constantia" panose="02030602050306030303" pitchFamily="18" charset="0"/>
              </a:rPr>
              <a:t>- это совокупность психолого-педагогических 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a:t>
            </a:r>
            <a:r>
              <a:rPr lang="ru-RU" sz="1800" dirty="0" smtClean="0">
                <a:solidFill>
                  <a:srgbClr val="7030A0"/>
                </a:solidFill>
                <a:latin typeface="Constantia" panose="02030602050306030303" pitchFamily="18" charset="0"/>
              </a:rPr>
              <a:t>процесса.</a:t>
            </a:r>
            <a:br>
              <a:rPr lang="ru-RU" sz="1800" dirty="0" smtClean="0">
                <a:solidFill>
                  <a:srgbClr val="7030A0"/>
                </a:solidFill>
                <a:latin typeface="Constantia" panose="02030602050306030303" pitchFamily="18" charset="0"/>
              </a:rPr>
            </a:br>
            <a:r>
              <a:rPr lang="ru-RU" sz="1800" dirty="0" smtClean="0">
                <a:solidFill>
                  <a:srgbClr val="7030A0"/>
                </a:solidFill>
                <a:latin typeface="Constantia" panose="02030602050306030303" pitchFamily="18" charset="0"/>
              </a:rPr>
              <a:t/>
            </a:r>
            <a:br>
              <a:rPr lang="ru-RU" sz="1800" dirty="0" smtClean="0">
                <a:solidFill>
                  <a:srgbClr val="7030A0"/>
                </a:solidFill>
                <a:latin typeface="Constantia" panose="02030602050306030303" pitchFamily="18" charset="0"/>
              </a:rPr>
            </a:br>
            <a:r>
              <a:rPr lang="ru-RU" sz="1800" dirty="0" smtClean="0">
                <a:solidFill>
                  <a:srgbClr val="7030A0"/>
                </a:solidFill>
                <a:latin typeface="Constantia" panose="02030602050306030303" pitchFamily="18" charset="0"/>
              </a:rPr>
              <a:t>   </a:t>
            </a:r>
            <a:r>
              <a:rPr lang="ru-RU" sz="1800" b="1" u="sng" dirty="0" smtClean="0">
                <a:solidFill>
                  <a:srgbClr val="7030A0"/>
                </a:solidFill>
                <a:latin typeface="Constantia" panose="02030602050306030303" pitchFamily="18" charset="0"/>
              </a:rPr>
              <a:t>Педагогическая компетентность- </a:t>
            </a:r>
            <a:r>
              <a:rPr lang="ru-RU" sz="1800" dirty="0">
                <a:solidFill>
                  <a:srgbClr val="7030A0"/>
                </a:solidFill>
                <a:latin typeface="Constantia" panose="02030602050306030303" pitchFamily="18" charset="0"/>
              </a:rPr>
              <a:t>совокупность профессиональных и личностных качеств, необходимых для успешной педагогической деятельности. Развитие профессиональной компетентности – это развитие творческой индивидуальности, восприимчивости к педагогическим инновациям, способностей адаптироваться в меняющейся педагогической среде</a:t>
            </a:r>
            <a:r>
              <a:rPr lang="ru-RU" sz="1800" dirty="0" smtClean="0">
                <a:solidFill>
                  <a:srgbClr val="7030A0"/>
                </a:solidFill>
                <a:latin typeface="Constantia" panose="02030602050306030303" pitchFamily="18" charset="0"/>
              </a:rPr>
              <a:t>.</a:t>
            </a:r>
            <a:br>
              <a:rPr lang="ru-RU" sz="1800" dirty="0" smtClean="0">
                <a:solidFill>
                  <a:srgbClr val="7030A0"/>
                </a:solidFill>
                <a:latin typeface="Constantia" panose="02030602050306030303" pitchFamily="18" charset="0"/>
              </a:rPr>
            </a:br>
            <a:r>
              <a:rPr lang="ru-RU" sz="1800" dirty="0">
                <a:solidFill>
                  <a:srgbClr val="7030A0"/>
                </a:solidFill>
                <a:latin typeface="Constantia" panose="02030602050306030303" pitchFamily="18" charset="0"/>
              </a:rPr>
              <a:t/>
            </a:r>
            <a:br>
              <a:rPr lang="ru-RU" sz="1800" dirty="0">
                <a:solidFill>
                  <a:srgbClr val="7030A0"/>
                </a:solidFill>
                <a:latin typeface="Constantia" panose="02030602050306030303" pitchFamily="18" charset="0"/>
              </a:rPr>
            </a:br>
            <a:r>
              <a:rPr lang="ru-RU" sz="1800" dirty="0" smtClean="0">
                <a:solidFill>
                  <a:srgbClr val="7030A0"/>
                </a:solidFill>
                <a:latin typeface="Constantia" panose="02030602050306030303" pitchFamily="18" charset="0"/>
              </a:rPr>
              <a:t>   </a:t>
            </a:r>
            <a:r>
              <a:rPr lang="ru-RU" sz="1800" b="1" u="sng" dirty="0" smtClean="0">
                <a:solidFill>
                  <a:srgbClr val="7030A0"/>
                </a:solidFill>
                <a:latin typeface="Constantia" panose="02030602050306030303" pitchFamily="18" charset="0"/>
              </a:rPr>
              <a:t>Личностно-ориентированное </a:t>
            </a:r>
            <a:r>
              <a:rPr lang="ru-RU" sz="1800" b="1" u="sng" dirty="0">
                <a:solidFill>
                  <a:srgbClr val="7030A0"/>
                </a:solidFill>
                <a:latin typeface="Constantia" panose="02030602050306030303" pitchFamily="18" charset="0"/>
              </a:rPr>
              <a:t>обучение </a:t>
            </a:r>
            <a:r>
              <a:rPr lang="ru-RU" sz="1800" dirty="0">
                <a:solidFill>
                  <a:srgbClr val="7030A0"/>
                </a:solidFill>
                <a:latin typeface="Constantia" panose="02030602050306030303" pitchFamily="18" charset="0"/>
              </a:rPr>
              <a:t>— </a:t>
            </a:r>
            <a:r>
              <a:rPr lang="ru-RU" sz="1800" dirty="0" smtClean="0">
                <a:solidFill>
                  <a:srgbClr val="7030A0"/>
                </a:solidFill>
                <a:latin typeface="Constantia" panose="02030602050306030303" pitchFamily="18" charset="0"/>
              </a:rPr>
              <a:t/>
            </a:r>
            <a:br>
              <a:rPr lang="ru-RU" sz="1800" dirty="0" smtClean="0">
                <a:solidFill>
                  <a:srgbClr val="7030A0"/>
                </a:solidFill>
                <a:latin typeface="Constantia" panose="02030602050306030303" pitchFamily="18" charset="0"/>
              </a:rPr>
            </a:br>
            <a:r>
              <a:rPr lang="ru-RU" sz="1800" dirty="0" smtClean="0">
                <a:solidFill>
                  <a:srgbClr val="7030A0"/>
                </a:solidFill>
                <a:latin typeface="Constantia" panose="02030602050306030303" pitchFamily="18" charset="0"/>
              </a:rPr>
              <a:t>это </a:t>
            </a:r>
            <a:r>
              <a:rPr lang="ru-RU" sz="1800" dirty="0">
                <a:solidFill>
                  <a:srgbClr val="7030A0"/>
                </a:solidFill>
                <a:latin typeface="Constantia" panose="02030602050306030303" pitchFamily="18" charset="0"/>
              </a:rPr>
              <a:t>такое </a:t>
            </a:r>
            <a:r>
              <a:rPr lang="ru-RU" sz="1800" dirty="0" smtClean="0">
                <a:solidFill>
                  <a:srgbClr val="7030A0"/>
                </a:solidFill>
                <a:latin typeface="Constantia" panose="02030602050306030303" pitchFamily="18" charset="0"/>
              </a:rPr>
              <a:t>обучение, где </a:t>
            </a:r>
            <a:r>
              <a:rPr lang="ru-RU" sz="1800" dirty="0">
                <a:solidFill>
                  <a:srgbClr val="7030A0"/>
                </a:solidFill>
                <a:latin typeface="Constantia" panose="02030602050306030303" pitchFamily="18" charset="0"/>
              </a:rPr>
              <a:t>во главу угла ставится личность ребенка, </a:t>
            </a:r>
            <a:r>
              <a:rPr lang="ru-RU" sz="1800" dirty="0" smtClean="0">
                <a:solidFill>
                  <a:srgbClr val="7030A0"/>
                </a:solidFill>
                <a:latin typeface="Constantia" panose="02030602050306030303" pitchFamily="18" charset="0"/>
              </a:rPr>
              <a:t/>
            </a:r>
            <a:br>
              <a:rPr lang="ru-RU" sz="1800" dirty="0" smtClean="0">
                <a:solidFill>
                  <a:srgbClr val="7030A0"/>
                </a:solidFill>
                <a:latin typeface="Constantia" panose="02030602050306030303" pitchFamily="18" charset="0"/>
              </a:rPr>
            </a:br>
            <a:r>
              <a:rPr lang="ru-RU" sz="1800" dirty="0" smtClean="0">
                <a:solidFill>
                  <a:srgbClr val="7030A0"/>
                </a:solidFill>
                <a:latin typeface="Constantia" panose="02030602050306030303" pitchFamily="18" charset="0"/>
              </a:rPr>
              <a:t>ее </a:t>
            </a:r>
            <a:r>
              <a:rPr lang="ru-RU" sz="1800" dirty="0">
                <a:solidFill>
                  <a:srgbClr val="7030A0"/>
                </a:solidFill>
                <a:latin typeface="Constantia" panose="02030602050306030303" pitchFamily="18" charset="0"/>
              </a:rPr>
              <a:t>самобытность, </a:t>
            </a:r>
            <a:r>
              <a:rPr lang="ru-RU" sz="1800" dirty="0" err="1">
                <a:solidFill>
                  <a:srgbClr val="7030A0"/>
                </a:solidFill>
                <a:latin typeface="Constantia" panose="02030602050306030303" pitchFamily="18" charset="0"/>
              </a:rPr>
              <a:t>самоценность</a:t>
            </a:r>
            <a:r>
              <a:rPr lang="ru-RU" sz="1800" dirty="0">
                <a:solidFill>
                  <a:srgbClr val="7030A0"/>
                </a:solidFill>
                <a:latin typeface="Constantia" panose="02030602050306030303" pitchFamily="18" charset="0"/>
              </a:rPr>
              <a:t>, субъектный опыт каждого сначала </a:t>
            </a:r>
            <a:r>
              <a:rPr lang="ru-RU" sz="1800" dirty="0" smtClean="0">
                <a:solidFill>
                  <a:srgbClr val="7030A0"/>
                </a:solidFill>
                <a:latin typeface="Constantia" panose="02030602050306030303" pitchFamily="18" charset="0"/>
              </a:rPr>
              <a:t>раскрывается,</a:t>
            </a:r>
            <a:r>
              <a:rPr lang="ru-RU" sz="1800" dirty="0">
                <a:solidFill>
                  <a:srgbClr val="7030A0"/>
                </a:solidFill>
                <a:latin typeface="Constantia" panose="02030602050306030303" pitchFamily="18" charset="0"/>
              </a:rPr>
              <a:t> </a:t>
            </a:r>
            <a:r>
              <a:rPr lang="ru-RU" sz="1800" dirty="0" smtClean="0">
                <a:solidFill>
                  <a:srgbClr val="7030A0"/>
                </a:solidFill>
                <a:latin typeface="Constantia" panose="02030602050306030303" pitchFamily="18" charset="0"/>
              </a:rPr>
              <a:t>а </a:t>
            </a:r>
            <a:r>
              <a:rPr lang="ru-RU" sz="1800" dirty="0">
                <a:solidFill>
                  <a:srgbClr val="7030A0"/>
                </a:solidFill>
                <a:latin typeface="Constantia" panose="02030602050306030303" pitchFamily="18" charset="0"/>
              </a:rPr>
              <a:t>затем согласовывается с содержанием образования</a:t>
            </a:r>
            <a:r>
              <a:rPr lang="ru-RU" sz="1800" dirty="0" smtClean="0">
                <a:solidFill>
                  <a:srgbClr val="7030A0"/>
                </a:solidFill>
                <a:latin typeface="Constantia" panose="02030602050306030303" pitchFamily="18" charset="0"/>
              </a:rPr>
              <a:t>. </a:t>
            </a:r>
            <a:br>
              <a:rPr lang="ru-RU" sz="1800" dirty="0" smtClean="0">
                <a:solidFill>
                  <a:srgbClr val="7030A0"/>
                </a:solidFill>
                <a:latin typeface="Constantia" panose="02030602050306030303" pitchFamily="18" charset="0"/>
              </a:rPr>
            </a:br>
            <a:r>
              <a:rPr lang="ru-RU" sz="2000" b="1" dirty="0" smtClean="0">
                <a:solidFill>
                  <a:srgbClr val="003399"/>
                </a:solidFill>
                <a:latin typeface="Constantia" panose="02030602050306030303" pitchFamily="18" charset="0"/>
              </a:rPr>
              <a:t/>
            </a:r>
            <a:br>
              <a:rPr lang="ru-RU" sz="20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t>
            </a:r>
            <a:r>
              <a:rPr lang="ru-RU" sz="1800" b="1" dirty="0">
                <a:solidFill>
                  <a:srgbClr val="003399"/>
                </a:solidFill>
                <a:latin typeface="Constantia" panose="02030602050306030303" pitchFamily="18" charset="0"/>
              </a:rPr>
              <a:t/>
            </a:r>
            <a:br>
              <a:rPr lang="ru-RU" sz="1800" b="1" dirty="0">
                <a:solidFill>
                  <a:srgbClr val="003399"/>
                </a:solidFill>
                <a:latin typeface="Constantia" panose="02030602050306030303" pitchFamily="18" charset="0"/>
              </a:rPr>
            </a:br>
            <a:endParaRPr lang="ru-RU" sz="1800" b="1" dirty="0" smtClean="0">
              <a:solidFill>
                <a:srgbClr val="003399"/>
              </a:solidFill>
              <a:latin typeface="Constantia" panose="02030602050306030303" pitchFamily="18" charset="0"/>
              <a:cs typeface="Microsoft Sans Serif" panose="020B0604020202020204" pitchFamily="34" charset="0"/>
            </a:endParaRPr>
          </a:p>
        </p:txBody>
      </p:sp>
      <p:sp>
        <p:nvSpPr>
          <p:cNvPr id="27651" name="Прямоугольник 4"/>
          <p:cNvSpPr>
            <a:spLocks noChangeArrowheads="1"/>
          </p:cNvSpPr>
          <p:nvPr/>
        </p:nvSpPr>
        <p:spPr bwMode="auto">
          <a:xfrm>
            <a:off x="179513" y="733426"/>
            <a:ext cx="8568952" cy="954107"/>
          </a:xfrm>
          <a:prstGeom prst="rect">
            <a:avLst/>
          </a:prstGeom>
          <a:noFill/>
          <a:ln w="9525">
            <a:noFill/>
            <a:miter lim="800000"/>
            <a:headEnd/>
            <a:tailEnd/>
          </a:ln>
        </p:spPr>
        <p:txBody>
          <a:bodyPr wrap="square">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spTree>
    <p:extLst>
      <p:ext uri="{BB962C8B-B14F-4D97-AF65-F5344CB8AC3E}">
        <p14:creationId xmlns:p14="http://schemas.microsoft.com/office/powerpoint/2010/main" val="1009455028"/>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endParaRPr lang="ru-RU" smtClean="0"/>
          </a:p>
        </p:txBody>
      </p:sp>
      <p:pic>
        <p:nvPicPr>
          <p:cNvPr id="15362" name="Picture 5" descr="40e233253335"/>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5363" name="Прямоугольник 4"/>
          <p:cNvSpPr>
            <a:spLocks noChangeArrowheads="1"/>
          </p:cNvSpPr>
          <p:nvPr/>
        </p:nvSpPr>
        <p:spPr bwMode="auto">
          <a:xfrm>
            <a:off x="1331914" y="692150"/>
            <a:ext cx="6408737" cy="5262979"/>
          </a:xfrm>
          <a:prstGeom prst="rect">
            <a:avLst/>
          </a:prstGeom>
          <a:noFill/>
          <a:ln w="9525">
            <a:noFill/>
            <a:miter lim="800000"/>
            <a:headEnd/>
            <a:tailEnd/>
          </a:ln>
        </p:spPr>
        <p:txBody>
          <a:bodyPr>
            <a:spAutoFit/>
          </a:bodyPr>
          <a:lstStyle/>
          <a:p>
            <a:pPr algn="ctr"/>
            <a:r>
              <a:rPr lang="ru-RU" sz="3600" b="1" dirty="0" smtClean="0">
                <a:solidFill>
                  <a:srgbClr val="C00000"/>
                </a:solidFill>
                <a:latin typeface="Microsoft Sans Serif" panose="020B0604020202020204" pitchFamily="34" charset="0"/>
                <a:cs typeface="Microsoft Sans Serif" panose="020B0604020202020204" pitchFamily="34" charset="0"/>
              </a:rPr>
              <a:t>Педагогическое кредо</a:t>
            </a:r>
            <a:endParaRPr lang="ru-RU" sz="3600" b="1" dirty="0">
              <a:solidFill>
                <a:srgbClr val="C00000"/>
              </a:solidFill>
              <a:latin typeface="Microsoft Sans Serif" panose="020B0604020202020204" pitchFamily="34" charset="0"/>
              <a:cs typeface="Microsoft Sans Serif" panose="020B0604020202020204" pitchFamily="34" charset="0"/>
            </a:endParaRPr>
          </a:p>
          <a:p>
            <a:pPr algn="ctr"/>
            <a:endParaRPr lang="ru-RU" sz="3600" dirty="0" smtClean="0">
              <a:latin typeface="Monotype Corsiva" panose="03010101010201010101" pitchFamily="66" charset="0"/>
            </a:endParaRPr>
          </a:p>
          <a:p>
            <a:pPr algn="ctr"/>
            <a:r>
              <a:rPr lang="ru-RU" sz="3600" b="1" dirty="0" smtClean="0">
                <a:solidFill>
                  <a:srgbClr val="003399"/>
                </a:solidFill>
                <a:latin typeface="Monotype Corsiva" panose="03010101010201010101" pitchFamily="66" charset="0"/>
              </a:rPr>
              <a:t>«Нравится нам это или нет, но ребенок, </a:t>
            </a:r>
            <a:r>
              <a:rPr lang="ru-RU" sz="3600" b="1" dirty="0">
                <a:solidFill>
                  <a:srgbClr val="003399"/>
                </a:solidFill>
                <a:latin typeface="Monotype Corsiva" panose="03010101010201010101" pitchFamily="66" charset="0"/>
              </a:rPr>
              <a:t> </a:t>
            </a:r>
            <a:r>
              <a:rPr lang="ru-RU" sz="3600" b="1" dirty="0" smtClean="0">
                <a:solidFill>
                  <a:srgbClr val="003399"/>
                </a:solidFill>
                <a:latin typeface="Monotype Corsiva" panose="03010101010201010101" pitchFamily="66" charset="0"/>
              </a:rPr>
              <a:t>с </a:t>
            </a:r>
            <a:r>
              <a:rPr lang="ru-RU" sz="3600" b="1" dirty="0" smtClean="0">
                <a:solidFill>
                  <a:srgbClr val="003399"/>
                </a:solidFill>
                <a:latin typeface="Monotype Corsiva" panose="03010101010201010101" pitchFamily="66" charset="0"/>
              </a:rPr>
              <a:t>которым </a:t>
            </a:r>
          </a:p>
          <a:p>
            <a:pPr algn="ctr"/>
            <a:r>
              <a:rPr lang="ru-RU" sz="3600" b="1" dirty="0" smtClean="0">
                <a:solidFill>
                  <a:srgbClr val="003399"/>
                </a:solidFill>
                <a:latin typeface="Monotype Corsiva" panose="03010101010201010101" pitchFamily="66" charset="0"/>
              </a:rPr>
              <a:t>труднее </a:t>
            </a:r>
            <a:r>
              <a:rPr lang="ru-RU" sz="3600" b="1" dirty="0" smtClean="0">
                <a:solidFill>
                  <a:srgbClr val="003399"/>
                </a:solidFill>
                <a:latin typeface="Monotype Corsiva" panose="03010101010201010101" pitchFamily="66" charset="0"/>
              </a:rPr>
              <a:t>всего управиться,</a:t>
            </a:r>
          </a:p>
          <a:p>
            <a:pPr algn="ctr"/>
            <a:r>
              <a:rPr lang="ru-RU" sz="3600" b="1" dirty="0" smtClean="0">
                <a:solidFill>
                  <a:srgbClr val="003399"/>
                </a:solidFill>
                <a:latin typeface="Monotype Corsiva" panose="03010101010201010101" pitchFamily="66" charset="0"/>
              </a:rPr>
              <a:t>-именно тот, которым впоследствии мы больше всего гордимся»</a:t>
            </a:r>
            <a:r>
              <a:rPr lang="ru-RU" sz="3600" b="1" i="1" dirty="0" smtClean="0">
                <a:solidFill>
                  <a:srgbClr val="003399"/>
                </a:solidFill>
                <a:latin typeface="Monotype Corsiva" panose="03010101010201010101" pitchFamily="66" charset="0"/>
              </a:rPr>
              <a:t> </a:t>
            </a:r>
            <a:endParaRPr lang="ru-RU" sz="3600" b="1" i="1" dirty="0">
              <a:solidFill>
                <a:srgbClr val="003399"/>
              </a:solidFill>
              <a:latin typeface="Monotype Corsiva" panose="03010101010201010101" pitchFamily="66" charset="0"/>
            </a:endParaRPr>
          </a:p>
          <a:p>
            <a:pPr algn="r"/>
            <a:endParaRPr lang="ru-RU" sz="2400" b="1" i="1" dirty="0" smtClean="0">
              <a:solidFill>
                <a:srgbClr val="C00000"/>
              </a:solidFill>
            </a:endParaRPr>
          </a:p>
          <a:p>
            <a:pPr algn="r"/>
            <a:r>
              <a:rPr lang="ru-RU" sz="2400" b="1" i="1" dirty="0" smtClean="0">
                <a:solidFill>
                  <a:srgbClr val="C00000"/>
                </a:solidFill>
              </a:rPr>
              <a:t>(Миньон </a:t>
            </a:r>
            <a:r>
              <a:rPr lang="ru-RU" sz="2400" b="1" i="1" dirty="0" err="1" smtClean="0">
                <a:solidFill>
                  <a:srgbClr val="C00000"/>
                </a:solidFill>
              </a:rPr>
              <a:t>Маклофлин</a:t>
            </a:r>
            <a:r>
              <a:rPr lang="ru-RU" sz="2400" b="1" i="1" dirty="0" smtClean="0">
                <a:solidFill>
                  <a:srgbClr val="C00000"/>
                </a:solidFill>
              </a:rPr>
              <a:t>)</a:t>
            </a:r>
            <a:endParaRPr lang="ru-RU" sz="2400" b="1" i="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1043608" y="116632"/>
            <a:ext cx="7200800" cy="6192688"/>
          </a:xfrm>
        </p:spPr>
        <p:txBody>
          <a:bodyPr/>
          <a:lstStyle/>
          <a:p>
            <a:pPr algn="l" eaLnBrk="1" hangingPunct="1"/>
            <a:r>
              <a:rPr lang="ru-RU" b="1" dirty="0" smtClean="0">
                <a:solidFill>
                  <a:srgbClr val="C00000"/>
                </a:solidFill>
                <a:latin typeface="Microsoft Sans Serif" panose="020B0604020202020204" pitchFamily="34" charset="0"/>
                <a:cs typeface="Microsoft Sans Serif" panose="020B0604020202020204" pitchFamily="34" charset="0"/>
              </a:rPr>
              <a:t>             </a:t>
            </a:r>
            <a:br>
              <a:rPr lang="ru-RU" b="1" dirty="0" smtClean="0">
                <a:solidFill>
                  <a:srgbClr val="C00000"/>
                </a:solidFill>
                <a:latin typeface="Microsoft Sans Serif" panose="020B0604020202020204" pitchFamily="34" charset="0"/>
                <a:cs typeface="Microsoft Sans Serif" panose="020B0604020202020204" pitchFamily="34" charset="0"/>
              </a:rPr>
            </a:br>
            <a:r>
              <a:rPr lang="en-US" b="1" dirty="0" smtClean="0">
                <a:solidFill>
                  <a:srgbClr val="C00000"/>
                </a:solidFill>
                <a:latin typeface="Microsoft Sans Serif" panose="020B0604020202020204" pitchFamily="34" charset="0"/>
                <a:cs typeface="Microsoft Sans Serif" panose="020B0604020202020204" pitchFamily="34" charset="0"/>
              </a:rPr>
              <a:t>   </a:t>
            </a:r>
            <a:br>
              <a:rPr lang="en-US" b="1" dirty="0" smtClean="0">
                <a:solidFill>
                  <a:srgbClr val="C00000"/>
                </a:solidFill>
                <a:latin typeface="Microsoft Sans Serif" panose="020B0604020202020204" pitchFamily="34" charset="0"/>
                <a:cs typeface="Microsoft Sans Serif" panose="020B0604020202020204" pitchFamily="34" charset="0"/>
              </a:rPr>
            </a:br>
            <a:r>
              <a:rPr lang="en-US" b="1" dirty="0">
                <a:solidFill>
                  <a:srgbClr val="C00000"/>
                </a:solidFill>
                <a:latin typeface="Microsoft Sans Serif" panose="020B0604020202020204" pitchFamily="34" charset="0"/>
                <a:cs typeface="Microsoft Sans Serif" panose="020B0604020202020204" pitchFamily="34" charset="0"/>
              </a:rPr>
              <a:t> </a:t>
            </a:r>
            <a:r>
              <a:rPr lang="en-US" b="1" dirty="0" smtClean="0">
                <a:solidFill>
                  <a:srgbClr val="C00000"/>
                </a:solidFill>
                <a:latin typeface="Microsoft Sans Serif" panose="020B0604020202020204" pitchFamily="34" charset="0"/>
                <a:cs typeface="Microsoft Sans Serif" panose="020B0604020202020204" pitchFamily="34" charset="0"/>
              </a:rPr>
              <a:t> </a:t>
            </a:r>
            <a:r>
              <a:rPr lang="ru-RU" b="1" dirty="0" smtClean="0">
                <a:solidFill>
                  <a:srgbClr val="003399"/>
                </a:solidFill>
                <a:latin typeface="Microsoft Sans Serif" panose="020B0604020202020204" pitchFamily="34" charset="0"/>
                <a:cs typeface="Microsoft Sans Serif" panose="020B0604020202020204" pitchFamily="34" charset="0"/>
              </a:rPr>
              <a:t>Эссе</a:t>
            </a:r>
            <a:br>
              <a:rPr lang="ru-RU" b="1" dirty="0" smtClean="0">
                <a:solidFill>
                  <a:srgbClr val="003399"/>
                </a:solidFill>
                <a:latin typeface="Microsoft Sans Serif" panose="020B0604020202020204" pitchFamily="34" charset="0"/>
                <a:cs typeface="Microsoft Sans Serif" panose="020B0604020202020204" pitchFamily="34" charset="0"/>
              </a:rPr>
            </a:br>
            <a:r>
              <a:rPr lang="ru-RU" b="1" dirty="0">
                <a:solidFill>
                  <a:srgbClr val="003399"/>
                </a:solidFill>
                <a:latin typeface="Microsoft Sans Serif" panose="020B0604020202020204" pitchFamily="34" charset="0"/>
                <a:cs typeface="Microsoft Sans Serif" panose="020B0604020202020204" pitchFamily="34" charset="0"/>
              </a:rPr>
              <a:t/>
            </a:r>
            <a:br>
              <a:rPr lang="ru-RU" b="1" dirty="0">
                <a:solidFill>
                  <a:srgbClr val="003399"/>
                </a:solidFill>
                <a:latin typeface="Microsoft Sans Serif" panose="020B0604020202020204" pitchFamily="34" charset="0"/>
                <a:cs typeface="Microsoft Sans Serif" panose="020B0604020202020204" pitchFamily="34"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800" b="1" dirty="0" smtClean="0">
                <a:solidFill>
                  <a:srgbClr val="003399"/>
                </a:solidFill>
                <a:latin typeface="Constantia" panose="02030602050306030303" pitchFamily="18" charset="0"/>
              </a:rPr>
              <a:t/>
            </a:r>
            <a:br>
              <a:rPr lang="ru-RU" sz="1800" b="1" dirty="0" smtClean="0">
                <a:solidFill>
                  <a:srgbClr val="003399"/>
                </a:solidFill>
                <a:latin typeface="Constantia" panose="02030602050306030303" pitchFamily="18" charset="0"/>
              </a:rPr>
            </a:br>
            <a:r>
              <a:rPr lang="ru-RU" sz="1000" b="1" dirty="0" smtClean="0">
                <a:solidFill>
                  <a:srgbClr val="003399"/>
                </a:solidFill>
                <a:latin typeface="Constantia" panose="02030602050306030303" pitchFamily="18" charset="0"/>
              </a:rPr>
              <a:t/>
            </a:r>
            <a:br>
              <a:rPr lang="ru-RU" sz="1000" b="1" dirty="0" smtClean="0">
                <a:solidFill>
                  <a:srgbClr val="003399"/>
                </a:solidFill>
                <a:latin typeface="Constantia" panose="02030602050306030303" pitchFamily="18" charset="0"/>
              </a:rPr>
            </a:br>
            <a:r>
              <a:rPr lang="ru-RU" sz="1000" b="1" dirty="0" smtClean="0">
                <a:solidFill>
                  <a:srgbClr val="003399"/>
                </a:solidFill>
                <a:latin typeface="Constantia" panose="02030602050306030303" pitchFamily="18" charset="0"/>
              </a:rPr>
              <a:t>                       </a:t>
            </a:r>
            <a:endParaRPr lang="ru-RU" sz="1000" b="1" dirty="0" smtClean="0">
              <a:solidFill>
                <a:srgbClr val="003399"/>
              </a:solidFill>
              <a:latin typeface="Constantia" panose="02030602050306030303" pitchFamily="18" charset="0"/>
              <a:cs typeface="Microsoft Sans Serif" panose="020B0604020202020204" pitchFamily="34" charset="0"/>
            </a:endParaRPr>
          </a:p>
        </p:txBody>
      </p:sp>
      <p:sp>
        <p:nvSpPr>
          <p:cNvPr id="4" name="Прямоугольник 3"/>
          <p:cNvSpPr/>
          <p:nvPr/>
        </p:nvSpPr>
        <p:spPr>
          <a:xfrm>
            <a:off x="1115616" y="1855026"/>
            <a:ext cx="7272808" cy="4524315"/>
          </a:xfrm>
          <a:prstGeom prst="rect">
            <a:avLst/>
          </a:prstGeom>
        </p:spPr>
        <p:txBody>
          <a:bodyPr wrap="square">
            <a:spAutoFit/>
          </a:bodyPr>
          <a:lstStyle/>
          <a:p>
            <a:r>
              <a:rPr lang="ru-RU" sz="1200" b="1" dirty="0">
                <a:solidFill>
                  <a:srgbClr val="7030A0"/>
                </a:solidFill>
              </a:rPr>
              <a:t>Кто такой воспитатель? Задавая себе этот вопрос, невольно возникают образы детей, их взгляды, ждущие от тебя ответов на все вопросы, которые помогут ребенку открыть свой единственный и неповторимый мир. Чувствуя ответственность своей профессии, я каждый раз убеждаюсь в правоте К.Д. Ушинского, что « все должно основываться на личности воспитателя».</a:t>
            </a:r>
          </a:p>
          <a:p>
            <a:r>
              <a:rPr lang="ru-RU" sz="1200" b="1" dirty="0">
                <a:solidFill>
                  <a:srgbClr val="7030A0"/>
                </a:solidFill>
              </a:rPr>
              <a:t>Детство – это прекрасная и ответственная пора.</a:t>
            </a:r>
          </a:p>
          <a:p>
            <a:r>
              <a:rPr lang="ru-RU" sz="1200" b="1" dirty="0">
                <a:solidFill>
                  <a:srgbClr val="7030A0"/>
                </a:solidFill>
              </a:rPr>
              <a:t>Ребенок как лист чистой бумаги, если напишешь на ней что – то с ошибкой, исправить ее в дальнейшем будет очень трудно. А чтобы этих ошибок было как можно меньше, воспитатель должен обладать большим арсеналом личностных и профессиональных качеств, таких как доброта, мудрость, целеустремленность, отзывчивость, образованность.</a:t>
            </a:r>
          </a:p>
          <a:p>
            <a:r>
              <a:rPr lang="ru-RU" sz="1200" b="1" dirty="0">
                <a:solidFill>
                  <a:srgbClr val="7030A0"/>
                </a:solidFill>
              </a:rPr>
              <a:t>Воспитатель детского сада немного волшебник. Почему спросите вы?</a:t>
            </a:r>
          </a:p>
          <a:p>
            <a:r>
              <a:rPr lang="ru-RU" sz="1200" b="1" dirty="0">
                <a:solidFill>
                  <a:srgbClr val="7030A0"/>
                </a:solidFill>
              </a:rPr>
              <a:t>Потому что все дети ежесекундно ждут от нас, взрослых, сказки, чуда, открытий. А педагоги по дуновению волшебной палочки приносят в их души новые впечатления.</a:t>
            </a:r>
          </a:p>
          <a:p>
            <a:r>
              <a:rPr lang="ru-RU" sz="1200" b="1" dirty="0">
                <a:solidFill>
                  <a:srgbClr val="7030A0"/>
                </a:solidFill>
              </a:rPr>
              <a:t>Каждый день я всматриваюсь в широко раскрытые глаза своих воспитанников. Сколько в них чувств, переживаний. Глаза ребенка – это состояние души, в  которых многое можно увидеть. Чтобы побольше узнать о ребенке, сердце воспитателя должно быть не только добрым, но и зрячим.  </a:t>
            </a:r>
          </a:p>
          <a:p>
            <a:r>
              <a:rPr lang="ru-RU" sz="1200" b="1" dirty="0">
                <a:solidFill>
                  <a:srgbClr val="7030A0"/>
                </a:solidFill>
              </a:rPr>
              <a:t>Да …Воспитатель для ребенка в детском саду – главный человек, кладезь знании и умении.</a:t>
            </a:r>
          </a:p>
          <a:p>
            <a:r>
              <a:rPr lang="ru-RU" sz="1200" b="1" dirty="0">
                <a:solidFill>
                  <a:srgbClr val="7030A0"/>
                </a:solidFill>
              </a:rPr>
              <a:t>Размышляя о своем жизненном пути, я прекрасно понимаю, что не могу провести грань, где заканчивается моя работа и начинается личная жизнь. Наверно, это и есть моя дорога, зовущая и ведущая к бесконечной жизни в душах моих ребят.</a:t>
            </a:r>
          </a:p>
          <a:p>
            <a:r>
              <a:rPr lang="ru-RU" sz="1200" b="1" dirty="0">
                <a:solidFill>
                  <a:srgbClr val="7030A0"/>
                </a:solidFill>
              </a:rPr>
              <a:t>Каждый день я открываю дверь детского сада и захожу в группу. Вновь я вижу взоры моих детей. Их светлые, ясные, любопытные, верящие, добрые, чистые глаза, оценивающие каждый мой взгляд, поступок, шаг. Они многого ожидают от меня.</a:t>
            </a:r>
          </a:p>
        </p:txBody>
      </p:sp>
      <p:sp>
        <p:nvSpPr>
          <p:cNvPr id="5" name="Прямоугольник 4"/>
          <p:cNvSpPr/>
          <p:nvPr/>
        </p:nvSpPr>
        <p:spPr>
          <a:xfrm>
            <a:off x="4492060" y="548680"/>
            <a:ext cx="4248472" cy="1292662"/>
          </a:xfrm>
          <a:prstGeom prst="rect">
            <a:avLst/>
          </a:prstGeom>
        </p:spPr>
        <p:txBody>
          <a:bodyPr wrap="square">
            <a:spAutoFit/>
          </a:bodyPr>
          <a:lstStyle/>
          <a:p>
            <a:pPr marL="0" indent="0">
              <a:buFontTx/>
              <a:buNone/>
            </a:pPr>
            <a:r>
              <a:rPr lang="ru-RU" sz="1100" b="1" dirty="0">
                <a:solidFill>
                  <a:srgbClr val="7030A0"/>
                </a:solidFill>
              </a:rPr>
              <a:t> </a:t>
            </a:r>
            <a:r>
              <a:rPr lang="ru-RU" sz="1100" b="1" dirty="0" smtClean="0">
                <a:solidFill>
                  <a:srgbClr val="7030A0"/>
                </a:solidFill>
              </a:rPr>
              <a:t>             Я </a:t>
            </a:r>
            <a:r>
              <a:rPr lang="ru-RU" sz="1100" b="1" dirty="0">
                <a:solidFill>
                  <a:srgbClr val="7030A0"/>
                </a:solidFill>
              </a:rPr>
              <a:t>воспитатель! И этим я горжусь</a:t>
            </a:r>
            <a:r>
              <a:rPr lang="ru-RU" sz="1100" b="1" dirty="0" smtClean="0">
                <a:solidFill>
                  <a:srgbClr val="7030A0"/>
                </a:solidFill>
              </a:rPr>
              <a:t>!</a:t>
            </a:r>
          </a:p>
          <a:p>
            <a:pPr marL="0" indent="0">
              <a:buFontTx/>
              <a:buNone/>
            </a:pPr>
            <a:r>
              <a:rPr lang="ru-RU" sz="1100" b="1" dirty="0" smtClean="0">
                <a:solidFill>
                  <a:srgbClr val="7030A0"/>
                </a:solidFill>
              </a:rPr>
              <a:t>                                                                                                                        Горжусь и тем, что рядом всегда дети</a:t>
            </a:r>
          </a:p>
          <a:p>
            <a:pPr marL="0" indent="0">
              <a:buFontTx/>
              <a:buNone/>
            </a:pPr>
            <a:r>
              <a:rPr lang="ru-RU" sz="1100" b="1" dirty="0">
                <a:solidFill>
                  <a:srgbClr val="7030A0"/>
                </a:solidFill>
              </a:rPr>
              <a:t>                                                                                                                        Своими знаниями с ними я делюсь</a:t>
            </a:r>
          </a:p>
          <a:p>
            <a:pPr marL="0" indent="0">
              <a:buFontTx/>
              <a:buNone/>
            </a:pPr>
            <a:r>
              <a:rPr lang="ru-RU" sz="1100" b="1" dirty="0">
                <a:solidFill>
                  <a:srgbClr val="7030A0"/>
                </a:solidFill>
              </a:rPr>
              <a:t>                                                                                                                        И вместе за руку идем мы по планете</a:t>
            </a:r>
            <a:r>
              <a:rPr lang="ru-RU" sz="1200" b="1" dirty="0">
                <a:solidFill>
                  <a:srgbClr val="7030A0"/>
                </a:solidFill>
              </a:rPr>
              <a:t>!</a:t>
            </a:r>
          </a:p>
        </p:txBody>
      </p:sp>
    </p:spTree>
    <p:extLst>
      <p:ext uri="{BB962C8B-B14F-4D97-AF65-F5344CB8AC3E}">
        <p14:creationId xmlns:p14="http://schemas.microsoft.com/office/powerpoint/2010/main" val="2185562458"/>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40e233253335"/>
          <p:cNvPicPr>
            <a:picLocks noGrp="1" noChangeAspect="1" noChangeArrowheads="1"/>
          </p:cNvPicPr>
          <p:nvPr>
            <p:ph idx="1"/>
          </p:nvPr>
        </p:nvPicPr>
        <p:blipFill>
          <a:blip r:embed="rId2" cstate="print"/>
          <a:srcRect/>
          <a:stretch>
            <a:fillRect/>
          </a:stretch>
        </p:blipFill>
        <p:spPr>
          <a:xfrm>
            <a:off x="0" y="0"/>
            <a:ext cx="9144000" cy="6858000"/>
          </a:xfrm>
        </p:spPr>
      </p:pic>
      <p:sp>
        <p:nvSpPr>
          <p:cNvPr id="27649" name="Заголовок 1"/>
          <p:cNvSpPr>
            <a:spLocks noGrp="1"/>
          </p:cNvSpPr>
          <p:nvPr>
            <p:ph type="title"/>
          </p:nvPr>
        </p:nvSpPr>
        <p:spPr>
          <a:xfrm>
            <a:off x="1043608" y="404664"/>
            <a:ext cx="7200800" cy="6192688"/>
          </a:xfrm>
        </p:spPr>
        <p:txBody>
          <a:bodyPr/>
          <a:lstStyle/>
          <a:p>
            <a:pPr lvl="0">
              <a:spcBef>
                <a:spcPct val="20000"/>
              </a:spcBef>
              <a:defRPr/>
            </a:pPr>
            <a:r>
              <a:rPr lang="ru-RU" sz="1200" b="1" kern="0" dirty="0" smtClean="0">
                <a:solidFill>
                  <a:srgbClr val="7030A0"/>
                </a:solidFill>
                <a:latin typeface="Arial"/>
                <a:ea typeface="+mn-ea"/>
                <a:cs typeface="+mn-cs"/>
              </a:rPr>
              <a:t>Делая </a:t>
            </a:r>
            <a:r>
              <a:rPr lang="ru-RU" sz="1200" b="1" kern="0" dirty="0">
                <a:solidFill>
                  <a:srgbClr val="7030A0"/>
                </a:solidFill>
                <a:latin typeface="Arial"/>
                <a:ea typeface="+mn-ea"/>
                <a:cs typeface="+mn-cs"/>
              </a:rPr>
              <a:t>первые, еще совсем неуверенные, робкие « шаги» в педагогической жизни, я мечтала стать хорошим воспитателем, настоящим другом для своих детей. Сегодня я с уверенностью могу сказать: « Моя мечта сбылась!»</a:t>
            </a:r>
            <a:br>
              <a:rPr lang="ru-RU" sz="1200" b="1" kern="0" dirty="0">
                <a:solidFill>
                  <a:srgbClr val="7030A0"/>
                </a:solidFill>
                <a:latin typeface="Arial"/>
                <a:ea typeface="+mn-ea"/>
                <a:cs typeface="+mn-cs"/>
              </a:rPr>
            </a:br>
            <a:r>
              <a:rPr lang="ru-RU" sz="1200" b="1" kern="0" dirty="0">
                <a:solidFill>
                  <a:srgbClr val="7030A0"/>
                </a:solidFill>
                <a:latin typeface="Arial"/>
                <a:ea typeface="+mn-ea"/>
                <a:cs typeface="+mn-cs"/>
              </a:rPr>
              <a:t>           </a:t>
            </a:r>
            <a:r>
              <a:rPr lang="ru-RU" sz="1200" b="1" i="1" kern="0" dirty="0">
                <a:solidFill>
                  <a:srgbClr val="7030A0"/>
                </a:solidFill>
                <a:latin typeface="Arial"/>
                <a:ea typeface="+mn-ea"/>
                <a:cs typeface="+mn-cs"/>
              </a:rPr>
              <a:t>Мне говорят, что слишком много любви я  детям отдаю</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Что материнская тревога до срока  старит жизнь мою.</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Но что смогу я им ответить сердцам бесстрашным как броня,</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Любовь, мной отданная детям, сильнее делает меня.</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kern="0" dirty="0">
                <a:solidFill>
                  <a:srgbClr val="7030A0"/>
                </a:solidFill>
                <a:latin typeface="Arial"/>
                <a:ea typeface="+mn-ea"/>
                <a:cs typeface="+mn-cs"/>
              </a:rPr>
              <a:t>На вопрос « Почему я работаю  в детском саду?» я просто отвечу « потому что люблю детей и не мыслю жизни без них.</a:t>
            </a:r>
            <a:br>
              <a:rPr lang="ru-RU" sz="1200" b="1" kern="0" dirty="0">
                <a:solidFill>
                  <a:srgbClr val="7030A0"/>
                </a:solidFill>
                <a:latin typeface="Arial"/>
                <a:ea typeface="+mn-ea"/>
                <a:cs typeface="+mn-cs"/>
              </a:rPr>
            </a:br>
            <a:r>
              <a:rPr lang="ru-RU" sz="1200" b="1" kern="0" dirty="0">
                <a:solidFill>
                  <a:srgbClr val="7030A0"/>
                </a:solidFill>
                <a:latin typeface="Arial"/>
                <a:ea typeface="+mn-ea"/>
                <a:cs typeface="+mn-cs"/>
              </a:rPr>
              <a:t>           </a:t>
            </a:r>
            <a:r>
              <a:rPr lang="ru-RU" sz="1200" b="1" i="1" kern="0" dirty="0">
                <a:solidFill>
                  <a:srgbClr val="7030A0"/>
                </a:solidFill>
                <a:latin typeface="Arial"/>
                <a:ea typeface="+mn-ea"/>
                <a:cs typeface="+mn-cs"/>
              </a:rPr>
              <a:t>Я выбрала профессию такую</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Что лучше мне на свете не найти</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И с каждым годом убеждаюсь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            Что я иду по верному пути.</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kern="0" dirty="0">
                <a:solidFill>
                  <a:srgbClr val="7030A0"/>
                </a:solidFill>
                <a:latin typeface="Arial"/>
                <a:ea typeface="+mn-ea"/>
                <a:cs typeface="+mn-cs"/>
              </a:rPr>
              <a:t>Я закончу свое эссе словами:</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«Каким быть должен воспитатель?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Конечно, добрым должен быть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Любить детей, любить ученье, свою профессию любить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Каким быть должен воспитатель?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Конечно, щедрым должен быть</a:t>
            </a:r>
            <a:r>
              <a:rPr lang="ru-RU" sz="1200" b="1" kern="0" dirty="0">
                <a:solidFill>
                  <a:srgbClr val="7030A0"/>
                </a:solidFill>
                <a:latin typeface="Arial"/>
                <a:ea typeface="+mn-ea"/>
                <a:cs typeface="+mn-cs"/>
              </a:rPr>
              <a:t/>
            </a:r>
            <a:br>
              <a:rPr lang="ru-RU" sz="1200" b="1" kern="0" dirty="0">
                <a:solidFill>
                  <a:srgbClr val="7030A0"/>
                </a:solidFill>
                <a:latin typeface="Arial"/>
                <a:ea typeface="+mn-ea"/>
                <a:cs typeface="+mn-cs"/>
              </a:rPr>
            </a:br>
            <a:r>
              <a:rPr lang="ru-RU" sz="1200" b="1" i="1" kern="0" dirty="0">
                <a:solidFill>
                  <a:srgbClr val="7030A0"/>
                </a:solidFill>
                <a:latin typeface="Arial"/>
                <a:ea typeface="+mn-ea"/>
                <a:cs typeface="+mn-cs"/>
              </a:rPr>
              <a:t>Всего себя без сожаленья он должен детям подарить!»</a:t>
            </a:r>
            <a:r>
              <a:rPr lang="ru-RU" sz="1100" kern="0" dirty="0">
                <a:solidFill>
                  <a:srgbClr val="000000"/>
                </a:solidFill>
                <a:latin typeface="Arial"/>
                <a:ea typeface="+mn-ea"/>
                <a:cs typeface="+mn-cs"/>
              </a:rPr>
              <a:t/>
            </a:r>
            <a:br>
              <a:rPr lang="ru-RU" sz="1100" kern="0" dirty="0">
                <a:solidFill>
                  <a:srgbClr val="000000"/>
                </a:solidFill>
                <a:latin typeface="Arial"/>
                <a:ea typeface="+mn-ea"/>
                <a:cs typeface="+mn-cs"/>
              </a:rPr>
            </a:br>
            <a:endParaRPr lang="ru-RU" sz="1000" b="1" dirty="0" smtClean="0">
              <a:solidFill>
                <a:srgbClr val="003399"/>
              </a:solidFill>
              <a:latin typeface="Constantia" panose="02030602050306030303" pitchFamily="18" charset="0"/>
              <a:cs typeface="Microsoft Sans Serif" panose="020B0604020202020204" pitchFamily="34" charset="0"/>
            </a:endParaRPr>
          </a:p>
        </p:txBody>
      </p:sp>
    </p:spTree>
    <p:extLst>
      <p:ext uri="{BB962C8B-B14F-4D97-AF65-F5344CB8AC3E}">
        <p14:creationId xmlns:p14="http://schemas.microsoft.com/office/powerpoint/2010/main" val="2711708802"/>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pic>
        <p:nvPicPr>
          <p:cNvPr id="16386" name="Picture 5" descr="40e233253335"/>
          <p:cNvPicPr>
            <a:picLocks noGrp="1" noChangeAspect="1" noChangeArrowheads="1"/>
          </p:cNvPicPr>
          <p:nvPr>
            <p:ph idx="1"/>
          </p:nvPr>
        </p:nvPicPr>
        <p:blipFill>
          <a:blip r:embed="rId2" cstate="print"/>
          <a:srcRect/>
          <a:stretch>
            <a:fillRect/>
          </a:stretch>
        </p:blipFill>
        <p:spPr>
          <a:xfrm>
            <a:off x="0" y="0"/>
            <a:ext cx="9179718" cy="6858000"/>
          </a:xfrm>
          <a:noFill/>
        </p:spPr>
      </p:pic>
      <p:sp>
        <p:nvSpPr>
          <p:cNvPr id="16387" name="TextBox 9"/>
          <p:cNvSpPr txBox="1">
            <a:spLocks noChangeArrowheads="1"/>
          </p:cNvSpPr>
          <p:nvPr/>
        </p:nvSpPr>
        <p:spPr bwMode="auto">
          <a:xfrm>
            <a:off x="1845468" y="620714"/>
            <a:ext cx="5524500" cy="584775"/>
          </a:xfrm>
          <a:prstGeom prst="rect">
            <a:avLst/>
          </a:prstGeom>
          <a:noFill/>
          <a:ln w="9525">
            <a:noFill/>
            <a:miter lim="800000"/>
            <a:headEnd/>
            <a:tailEnd/>
          </a:ln>
        </p:spPr>
        <p:txBody>
          <a:bodyPr>
            <a:spAutoFit/>
          </a:bodyPr>
          <a:lstStyle/>
          <a:p>
            <a:pPr algn="ctr"/>
            <a:endParaRPr lang="ru-RU" sz="3200" b="1" dirty="0">
              <a:solidFill>
                <a:srgbClr val="990000"/>
              </a:solidFill>
              <a:latin typeface="Calibri" pitchFamily="34" charset="0"/>
            </a:endParaRPr>
          </a:p>
        </p:txBody>
      </p:sp>
      <p:sp>
        <p:nvSpPr>
          <p:cNvPr id="16388" name="Rectangle 1"/>
          <p:cNvSpPr>
            <a:spLocks noChangeArrowheads="1"/>
          </p:cNvSpPr>
          <p:nvPr/>
        </p:nvSpPr>
        <p:spPr bwMode="auto">
          <a:xfrm>
            <a:off x="1214437" y="4792277"/>
            <a:ext cx="6786563" cy="276999"/>
          </a:xfrm>
          <a:prstGeom prst="rect">
            <a:avLst/>
          </a:prstGeom>
          <a:noFill/>
          <a:ln w="9525">
            <a:noFill/>
            <a:miter lim="800000"/>
            <a:headEnd/>
            <a:tailEnd/>
          </a:ln>
        </p:spPr>
        <p:txBody>
          <a:bodyPr anchor="ctr">
            <a:spAutoFit/>
          </a:bodyPr>
          <a:lstStyle/>
          <a:p>
            <a:pPr algn="just"/>
            <a:r>
              <a:rPr lang="ru-RU" altLang="zh-CN" sz="1200">
                <a:solidFill>
                  <a:srgbClr val="000099"/>
                </a:solidFill>
                <a:latin typeface="Liberation Serif"/>
              </a:rPr>
              <a:t>      </a:t>
            </a:r>
            <a:endParaRPr lang="ru-RU" altLang="zh-CN" sz="1200">
              <a:latin typeface="Calibri" pitchFamily="34" charset="0"/>
            </a:endParaRPr>
          </a:p>
        </p:txBody>
      </p:sp>
      <p:sp>
        <p:nvSpPr>
          <p:cNvPr id="16389" name="TextBox 7"/>
          <p:cNvSpPr txBox="1">
            <a:spLocks noChangeArrowheads="1"/>
          </p:cNvSpPr>
          <p:nvPr/>
        </p:nvSpPr>
        <p:spPr bwMode="auto">
          <a:xfrm>
            <a:off x="1475656" y="404664"/>
            <a:ext cx="6408712" cy="646331"/>
          </a:xfrm>
          <a:prstGeom prst="rect">
            <a:avLst/>
          </a:prstGeom>
          <a:noFill/>
          <a:ln w="9525">
            <a:noFill/>
            <a:miter lim="800000"/>
            <a:headEnd/>
            <a:tailEnd/>
          </a:ln>
        </p:spPr>
        <p:txBody>
          <a:bodyPr wrap="square">
            <a:spAutoFit/>
          </a:bodyPr>
          <a:lstStyle/>
          <a:p>
            <a:pPr algn="ctr"/>
            <a:r>
              <a:rPr lang="ru-RU" sz="3600" b="1" dirty="0" smtClean="0">
                <a:solidFill>
                  <a:srgbClr val="003399"/>
                </a:solidFill>
                <a:latin typeface="Microsoft Sans Serif" panose="020B0604020202020204" pitchFamily="34" charset="0"/>
                <a:cs typeface="Microsoft Sans Serif" panose="020B0604020202020204" pitchFamily="34" charset="0"/>
              </a:rPr>
              <a:t>Профессиональная карта</a:t>
            </a:r>
            <a:endParaRPr lang="ru-RU" sz="3600" b="1" dirty="0">
              <a:solidFill>
                <a:srgbClr val="003399"/>
              </a:solidFill>
              <a:latin typeface="Microsoft Sans Serif" panose="020B0604020202020204" pitchFamily="34" charset="0"/>
              <a:cs typeface="Microsoft Sans Serif" panose="020B0604020202020204" pitchFamily="34" charset="0"/>
            </a:endParaRPr>
          </a:p>
        </p:txBody>
      </p:sp>
      <p:pic>
        <p:nvPicPr>
          <p:cNvPr id="1032" name="Picture 8" descr="C:\Users\Аймани\Desktop\Айшат\PHOTO-2024-04-17-11-02-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772816"/>
            <a:ext cx="6048672" cy="38448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Box 9"/>
          <p:cNvSpPr txBox="1">
            <a:spLocks noChangeArrowheads="1"/>
          </p:cNvSpPr>
          <p:nvPr/>
        </p:nvSpPr>
        <p:spPr bwMode="auto">
          <a:xfrm>
            <a:off x="1042988" y="3357564"/>
            <a:ext cx="3313112" cy="307777"/>
          </a:xfrm>
          <a:prstGeom prst="rect">
            <a:avLst/>
          </a:prstGeom>
          <a:noFill/>
          <a:ln w="9525">
            <a:noFill/>
            <a:miter lim="800000"/>
            <a:headEnd/>
            <a:tailEnd/>
          </a:ln>
        </p:spPr>
        <p:txBody>
          <a:bodyPr>
            <a:spAutoFit/>
          </a:bodyPr>
          <a:lstStyle/>
          <a:p>
            <a:pPr algn="ctr"/>
            <a:r>
              <a:rPr lang="ru-RU" sz="1400" b="1" dirty="0" smtClean="0">
                <a:solidFill>
                  <a:schemeClr val="hlink"/>
                </a:solidFill>
                <a:latin typeface="Monotype Corsiva" pitchFamily="66" charset="0"/>
              </a:rPr>
              <a:t> </a:t>
            </a:r>
            <a:endParaRPr lang="ru-RU" sz="1400" b="1" dirty="0">
              <a:solidFill>
                <a:schemeClr val="hlink"/>
              </a:solidFill>
              <a:latin typeface="Monotype Corsiva" pitchFamily="66" charset="0"/>
            </a:endParaRPr>
          </a:p>
        </p:txBody>
      </p:sp>
      <p:pic>
        <p:nvPicPr>
          <p:cNvPr id="19458" name="Picture 5" descr="40e233253335"/>
          <p:cNvPicPr>
            <a:picLocks noGrp="1" noChangeAspect="1" noChangeArrowheads="1"/>
          </p:cNvPicPr>
          <p:nvPr>
            <p:ph idx="4294967295"/>
          </p:nvPr>
        </p:nvPicPr>
        <p:blipFill>
          <a:blip r:embed="rId2" cstate="print"/>
          <a:srcRect/>
          <a:stretch>
            <a:fillRect/>
          </a:stretch>
        </p:blipFill>
        <p:spPr>
          <a:xfrm>
            <a:off x="-73023" y="0"/>
            <a:ext cx="9144000" cy="6858000"/>
          </a:xfrm>
          <a:noFill/>
        </p:spPr>
      </p:pic>
      <p:sp>
        <p:nvSpPr>
          <p:cNvPr id="19457" name="Заголовок 1"/>
          <p:cNvSpPr>
            <a:spLocks noGrp="1"/>
          </p:cNvSpPr>
          <p:nvPr>
            <p:ph type="title" idx="4294967295"/>
          </p:nvPr>
        </p:nvSpPr>
        <p:spPr>
          <a:xfrm>
            <a:off x="457200" y="274638"/>
            <a:ext cx="8229600" cy="2891840"/>
          </a:xfrm>
        </p:spPr>
        <p:txBody>
          <a:bodyPr/>
          <a:lstStyle/>
          <a:p>
            <a:pPr eaLnBrk="1" hangingPunct="1"/>
            <a:r>
              <a:rPr lang="ru-RU" sz="4000" dirty="0" smtClean="0">
                <a:solidFill>
                  <a:srgbClr val="001C74"/>
                </a:solidFill>
                <a:latin typeface="Microsoft Sans Serif" panose="020B0604020202020204" pitchFamily="34" charset="0"/>
                <a:cs typeface="Microsoft Sans Serif" panose="020B0604020202020204" pitchFamily="34" charset="0"/>
              </a:rPr>
              <a:t/>
            </a:r>
            <a:br>
              <a:rPr lang="ru-RU" sz="4000" dirty="0" smtClean="0">
                <a:solidFill>
                  <a:srgbClr val="001C74"/>
                </a:solidFill>
                <a:latin typeface="Microsoft Sans Serif" panose="020B0604020202020204" pitchFamily="34" charset="0"/>
                <a:cs typeface="Microsoft Sans Serif" panose="020B0604020202020204" pitchFamily="34" charset="0"/>
              </a:rPr>
            </a:br>
            <a:r>
              <a:rPr lang="ru-RU" sz="4000" dirty="0" smtClean="0">
                <a:solidFill>
                  <a:srgbClr val="001C74"/>
                </a:solidFill>
                <a:latin typeface="Microsoft Sans Serif" panose="020B0604020202020204" pitchFamily="34" charset="0"/>
                <a:cs typeface="Microsoft Sans Serif" panose="020B0604020202020204" pitchFamily="34" charset="0"/>
              </a:rPr>
              <a:t> </a:t>
            </a:r>
          </a:p>
        </p:txBody>
      </p:sp>
      <p:sp>
        <p:nvSpPr>
          <p:cNvPr id="19463" name="TextBox 9"/>
          <p:cNvSpPr txBox="1">
            <a:spLocks noChangeArrowheads="1"/>
          </p:cNvSpPr>
          <p:nvPr/>
        </p:nvSpPr>
        <p:spPr bwMode="auto">
          <a:xfrm>
            <a:off x="2792415" y="447416"/>
            <a:ext cx="4948237" cy="461665"/>
          </a:xfrm>
          <a:prstGeom prst="rect">
            <a:avLst/>
          </a:prstGeom>
          <a:noFill/>
          <a:ln w="9525">
            <a:noFill/>
            <a:miter lim="800000"/>
            <a:headEnd/>
            <a:tailEnd/>
          </a:ln>
        </p:spPr>
        <p:txBody>
          <a:bodyPr>
            <a:spAutoFit/>
          </a:bodyPr>
          <a:lstStyle/>
          <a:p>
            <a:pPr algn="ctr"/>
            <a:r>
              <a:rPr lang="ru-RU" sz="2400" b="1" dirty="0" smtClean="0">
                <a:solidFill>
                  <a:srgbClr val="990000"/>
                </a:solidFill>
                <a:latin typeface="Monotype Corsiva" pitchFamily="66" charset="0"/>
              </a:rPr>
              <a:t> </a:t>
            </a:r>
            <a:endParaRPr lang="ru-RU" sz="2400" b="1" dirty="0">
              <a:solidFill>
                <a:srgbClr val="990000"/>
              </a:solidFill>
              <a:latin typeface="Calibri" pitchFamily="34" charset="0"/>
            </a:endParaRPr>
          </a:p>
        </p:txBody>
      </p:sp>
      <p:sp>
        <p:nvSpPr>
          <p:cNvPr id="19465" name="TextBox 9"/>
          <p:cNvSpPr txBox="1">
            <a:spLocks noChangeArrowheads="1"/>
          </p:cNvSpPr>
          <p:nvPr/>
        </p:nvSpPr>
        <p:spPr bwMode="auto">
          <a:xfrm>
            <a:off x="4755481" y="5987883"/>
            <a:ext cx="2952751" cy="338554"/>
          </a:xfrm>
          <a:prstGeom prst="rect">
            <a:avLst/>
          </a:prstGeom>
          <a:noFill/>
          <a:ln w="9525">
            <a:noFill/>
            <a:miter lim="800000"/>
            <a:headEnd/>
            <a:tailEnd/>
          </a:ln>
        </p:spPr>
        <p:txBody>
          <a:bodyPr>
            <a:spAutoFit/>
          </a:bodyPr>
          <a:lstStyle/>
          <a:p>
            <a:pPr algn="ctr"/>
            <a:r>
              <a:rPr lang="ru-RU" sz="1600" b="1" dirty="0" smtClean="0">
                <a:solidFill>
                  <a:schemeClr val="hlink"/>
                </a:solidFill>
                <a:latin typeface="Monotype Corsiva" pitchFamily="66" charset="0"/>
              </a:rPr>
              <a:t> </a:t>
            </a:r>
            <a:endParaRPr lang="ru-RU" sz="1600" b="1" dirty="0">
              <a:solidFill>
                <a:schemeClr val="hlink"/>
              </a:solidFill>
              <a:latin typeface="Calibri" pitchFamily="34" charset="0"/>
            </a:endParaRPr>
          </a:p>
        </p:txBody>
      </p:sp>
      <p:sp>
        <p:nvSpPr>
          <p:cNvPr id="19466" name="TextBox 9"/>
          <p:cNvSpPr txBox="1">
            <a:spLocks noChangeArrowheads="1"/>
          </p:cNvSpPr>
          <p:nvPr/>
        </p:nvSpPr>
        <p:spPr bwMode="auto">
          <a:xfrm>
            <a:off x="1258890" y="5949951"/>
            <a:ext cx="3240087" cy="338554"/>
          </a:xfrm>
          <a:prstGeom prst="rect">
            <a:avLst/>
          </a:prstGeom>
          <a:noFill/>
          <a:ln w="9525">
            <a:noFill/>
            <a:miter lim="800000"/>
            <a:headEnd/>
            <a:tailEnd/>
          </a:ln>
        </p:spPr>
        <p:txBody>
          <a:bodyPr>
            <a:spAutoFit/>
          </a:bodyPr>
          <a:lstStyle/>
          <a:p>
            <a:pPr algn="ctr"/>
            <a:r>
              <a:rPr lang="ru-RU" sz="1600" b="1" dirty="0" smtClean="0">
                <a:solidFill>
                  <a:schemeClr val="hlink"/>
                </a:solidFill>
                <a:latin typeface="Monotype Corsiva" pitchFamily="66" charset="0"/>
              </a:rPr>
              <a:t> </a:t>
            </a:r>
            <a:endParaRPr lang="ru-RU" sz="1600" b="1" dirty="0">
              <a:solidFill>
                <a:schemeClr val="hlink"/>
              </a:solidFill>
              <a:latin typeface="Calibri" pitchFamily="34" charset="0"/>
            </a:endParaRPr>
          </a:p>
        </p:txBody>
      </p:sp>
      <p:sp>
        <p:nvSpPr>
          <p:cNvPr id="19467" name="TextBox 9"/>
          <p:cNvSpPr txBox="1">
            <a:spLocks noChangeArrowheads="1"/>
          </p:cNvSpPr>
          <p:nvPr/>
        </p:nvSpPr>
        <p:spPr bwMode="auto">
          <a:xfrm>
            <a:off x="4572000" y="2997201"/>
            <a:ext cx="3529013" cy="338554"/>
          </a:xfrm>
          <a:prstGeom prst="rect">
            <a:avLst/>
          </a:prstGeom>
          <a:noFill/>
          <a:ln w="9525">
            <a:noFill/>
            <a:miter lim="800000"/>
            <a:headEnd/>
            <a:tailEnd/>
          </a:ln>
        </p:spPr>
        <p:txBody>
          <a:bodyPr>
            <a:spAutoFit/>
          </a:bodyPr>
          <a:lstStyle/>
          <a:p>
            <a:pPr algn="ctr"/>
            <a:r>
              <a:rPr lang="ru-RU" sz="1600" b="1" dirty="0" smtClean="0">
                <a:solidFill>
                  <a:schemeClr val="hlink"/>
                </a:solidFill>
                <a:latin typeface="Monotype Corsiva" pitchFamily="66" charset="0"/>
              </a:rPr>
              <a:t> </a:t>
            </a:r>
            <a:endParaRPr lang="ru-RU" sz="1600" b="1" dirty="0">
              <a:solidFill>
                <a:schemeClr val="hlink"/>
              </a:solidFill>
              <a:latin typeface="Calibri" pitchFamily="34" charset="0"/>
            </a:endParaRPr>
          </a:p>
        </p:txBody>
      </p:sp>
      <p:pic>
        <p:nvPicPr>
          <p:cNvPr id="2054" name="Picture 6" descr="C:\Users\Аймани\Desktop\Айшат\PHOTO-2024-04-17-10-29-4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344" y="427695"/>
            <a:ext cx="5640288" cy="2929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C:\Users\Аймани\Desktop\Айшат\PHOTO-2024-04-17-11-0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310" y="3335755"/>
            <a:ext cx="5329334" cy="2793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23290"/>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pic>
        <p:nvPicPr>
          <p:cNvPr id="16386" name="Picture 5" descr="40e233253335"/>
          <p:cNvPicPr>
            <a:picLocks noGrp="1" noChangeAspect="1" noChangeArrowheads="1"/>
          </p:cNvPicPr>
          <p:nvPr>
            <p:ph idx="1"/>
          </p:nvPr>
        </p:nvPicPr>
        <p:blipFill>
          <a:blip r:embed="rId2" cstate="print"/>
          <a:srcRect/>
          <a:stretch>
            <a:fillRect/>
          </a:stretch>
        </p:blipFill>
        <p:spPr>
          <a:xfrm>
            <a:off x="0" y="0"/>
            <a:ext cx="9179718" cy="6858000"/>
          </a:xfrm>
          <a:noFill/>
        </p:spPr>
      </p:pic>
      <p:sp>
        <p:nvSpPr>
          <p:cNvPr id="16387" name="TextBox 9"/>
          <p:cNvSpPr txBox="1">
            <a:spLocks noChangeArrowheads="1"/>
          </p:cNvSpPr>
          <p:nvPr/>
        </p:nvSpPr>
        <p:spPr bwMode="auto">
          <a:xfrm>
            <a:off x="1845468" y="620714"/>
            <a:ext cx="5524500" cy="584775"/>
          </a:xfrm>
          <a:prstGeom prst="rect">
            <a:avLst/>
          </a:prstGeom>
          <a:noFill/>
          <a:ln w="9525">
            <a:noFill/>
            <a:miter lim="800000"/>
            <a:headEnd/>
            <a:tailEnd/>
          </a:ln>
        </p:spPr>
        <p:txBody>
          <a:bodyPr>
            <a:spAutoFit/>
          </a:bodyPr>
          <a:lstStyle/>
          <a:p>
            <a:pPr algn="ctr"/>
            <a:endParaRPr lang="ru-RU" sz="3200" b="1" dirty="0">
              <a:solidFill>
                <a:srgbClr val="990000"/>
              </a:solidFill>
              <a:latin typeface="Calibri" pitchFamily="34" charset="0"/>
            </a:endParaRPr>
          </a:p>
        </p:txBody>
      </p:sp>
      <p:sp>
        <p:nvSpPr>
          <p:cNvPr id="16388" name="Rectangle 1"/>
          <p:cNvSpPr>
            <a:spLocks noChangeArrowheads="1"/>
          </p:cNvSpPr>
          <p:nvPr/>
        </p:nvSpPr>
        <p:spPr bwMode="auto">
          <a:xfrm>
            <a:off x="1214437" y="4792277"/>
            <a:ext cx="6786563" cy="276999"/>
          </a:xfrm>
          <a:prstGeom prst="rect">
            <a:avLst/>
          </a:prstGeom>
          <a:noFill/>
          <a:ln w="9525">
            <a:noFill/>
            <a:miter lim="800000"/>
            <a:headEnd/>
            <a:tailEnd/>
          </a:ln>
        </p:spPr>
        <p:txBody>
          <a:bodyPr anchor="ctr">
            <a:spAutoFit/>
          </a:bodyPr>
          <a:lstStyle/>
          <a:p>
            <a:pPr algn="just"/>
            <a:r>
              <a:rPr lang="ru-RU" altLang="zh-CN" sz="1200">
                <a:solidFill>
                  <a:srgbClr val="000099"/>
                </a:solidFill>
                <a:latin typeface="Liberation Serif"/>
              </a:rPr>
              <a:t>      </a:t>
            </a:r>
            <a:endParaRPr lang="ru-RU" altLang="zh-CN" sz="1200">
              <a:latin typeface="Calibri" pitchFamily="34" charset="0"/>
            </a:endParaRPr>
          </a:p>
        </p:txBody>
      </p:sp>
      <p:sp>
        <p:nvSpPr>
          <p:cNvPr id="16389" name="TextBox 7"/>
          <p:cNvSpPr txBox="1">
            <a:spLocks noChangeArrowheads="1"/>
          </p:cNvSpPr>
          <p:nvPr/>
        </p:nvSpPr>
        <p:spPr bwMode="auto">
          <a:xfrm>
            <a:off x="1475656" y="620714"/>
            <a:ext cx="6408712" cy="6001643"/>
          </a:xfrm>
          <a:prstGeom prst="rect">
            <a:avLst/>
          </a:prstGeom>
          <a:noFill/>
          <a:ln w="9525">
            <a:noFill/>
            <a:miter lim="800000"/>
            <a:headEnd/>
            <a:tailEnd/>
          </a:ln>
        </p:spPr>
        <p:txBody>
          <a:bodyPr wrap="square">
            <a:spAutoFit/>
          </a:bodyPr>
          <a:lstStyle/>
          <a:p>
            <a:pPr algn="ctr"/>
            <a:r>
              <a:rPr lang="ru-RU" sz="3600" b="1" dirty="0" smtClean="0">
                <a:solidFill>
                  <a:srgbClr val="003399"/>
                </a:solidFill>
                <a:latin typeface="Microsoft Sans Serif" panose="020B0604020202020204" pitchFamily="34" charset="0"/>
                <a:cs typeface="Microsoft Sans Serif" panose="020B0604020202020204" pitchFamily="34" charset="0"/>
              </a:rPr>
              <a:t>Личностные характеристики</a:t>
            </a:r>
          </a:p>
          <a:p>
            <a:pPr marL="457200" indent="-457200">
              <a:buFont typeface="Wingdings" panose="05000000000000000000" pitchFamily="2" charset="2"/>
              <a:buChar char="§"/>
              <a:defRPr/>
            </a:pPr>
            <a:endParaRPr lang="ru-RU" sz="2800" i="1" u="sng" dirty="0" smtClean="0">
              <a:solidFill>
                <a:srgbClr val="990000"/>
              </a:solidFill>
            </a:endParaRPr>
          </a:p>
          <a:p>
            <a:pPr marL="457200" indent="-457200">
              <a:buFont typeface="Wingdings" panose="05000000000000000000" pitchFamily="2" charset="2"/>
              <a:buChar char="§"/>
              <a:defRPr/>
            </a:pPr>
            <a:r>
              <a:rPr lang="ru-RU" sz="2800" b="1" i="1" u="sng" dirty="0" smtClean="0">
                <a:solidFill>
                  <a:srgbClr val="990000"/>
                </a:solidFill>
              </a:rPr>
              <a:t>Ответственность </a:t>
            </a:r>
            <a:endParaRPr lang="ru-RU" sz="2800" b="1" i="1" u="sng" dirty="0">
              <a:solidFill>
                <a:srgbClr val="990000"/>
              </a:solidFill>
            </a:endParaRPr>
          </a:p>
          <a:p>
            <a:pPr marL="457200" indent="-457200">
              <a:buFont typeface="Wingdings" panose="05000000000000000000" pitchFamily="2" charset="2"/>
              <a:buChar char="§"/>
              <a:defRPr/>
            </a:pPr>
            <a:r>
              <a:rPr lang="ru-RU" sz="2800" b="1" i="1" u="sng" dirty="0">
                <a:solidFill>
                  <a:srgbClr val="990000"/>
                </a:solidFill>
              </a:rPr>
              <a:t>Отзывчивость </a:t>
            </a:r>
          </a:p>
          <a:p>
            <a:pPr marL="457200" indent="-457200">
              <a:buFont typeface="Wingdings" panose="05000000000000000000" pitchFamily="2" charset="2"/>
              <a:buChar char="§"/>
              <a:defRPr/>
            </a:pPr>
            <a:r>
              <a:rPr lang="ru-RU" sz="2800" b="1" i="1" u="sng" dirty="0">
                <a:solidFill>
                  <a:srgbClr val="990000"/>
                </a:solidFill>
              </a:rPr>
              <a:t>Находчивость</a:t>
            </a:r>
          </a:p>
          <a:p>
            <a:pPr marL="457200" indent="-457200">
              <a:buFont typeface="Wingdings" panose="05000000000000000000" pitchFamily="2" charset="2"/>
              <a:buChar char="§"/>
              <a:defRPr/>
            </a:pPr>
            <a:r>
              <a:rPr lang="ru-RU" sz="2800" b="1" i="1" u="sng" dirty="0">
                <a:solidFill>
                  <a:srgbClr val="990000"/>
                </a:solidFill>
              </a:rPr>
              <a:t>Самокритичность </a:t>
            </a:r>
          </a:p>
          <a:p>
            <a:pPr marL="457200" indent="-457200">
              <a:buFont typeface="Wingdings" panose="05000000000000000000" pitchFamily="2" charset="2"/>
              <a:buChar char="§"/>
              <a:defRPr/>
            </a:pPr>
            <a:r>
              <a:rPr lang="ru-RU" sz="2800" b="1" i="1" u="sng" dirty="0">
                <a:solidFill>
                  <a:srgbClr val="990000"/>
                </a:solidFill>
              </a:rPr>
              <a:t> Работоспособность</a:t>
            </a:r>
          </a:p>
          <a:p>
            <a:pPr marL="457200" indent="-457200">
              <a:buFont typeface="Wingdings" panose="05000000000000000000" pitchFamily="2" charset="2"/>
              <a:buChar char="§"/>
              <a:defRPr/>
            </a:pPr>
            <a:r>
              <a:rPr lang="ru-RU" sz="2800" b="1" i="1" u="sng" dirty="0">
                <a:solidFill>
                  <a:srgbClr val="990000"/>
                </a:solidFill>
              </a:rPr>
              <a:t>Сострадание</a:t>
            </a:r>
          </a:p>
          <a:p>
            <a:pPr marL="457200" indent="-457200">
              <a:buFont typeface="Wingdings" panose="05000000000000000000" pitchFamily="2" charset="2"/>
              <a:buChar char="§"/>
              <a:defRPr/>
            </a:pPr>
            <a:r>
              <a:rPr lang="ru-RU" sz="2800" b="1" i="1" u="sng" dirty="0">
                <a:solidFill>
                  <a:srgbClr val="990000"/>
                </a:solidFill>
              </a:rPr>
              <a:t>Тактичность </a:t>
            </a:r>
          </a:p>
          <a:p>
            <a:pPr marL="457200" indent="-457200">
              <a:buFont typeface="Wingdings" panose="05000000000000000000" pitchFamily="2" charset="2"/>
              <a:buChar char="§"/>
              <a:defRPr/>
            </a:pPr>
            <a:r>
              <a:rPr lang="ru-RU" sz="2800" b="1" i="1" u="sng" dirty="0">
                <a:solidFill>
                  <a:srgbClr val="990000"/>
                </a:solidFill>
              </a:rPr>
              <a:t>Умение ладить с людьми</a:t>
            </a:r>
          </a:p>
          <a:p>
            <a:pPr marL="457200" indent="-457200">
              <a:buFont typeface="Wingdings" panose="05000000000000000000" pitchFamily="2" charset="2"/>
              <a:buChar char="§"/>
              <a:defRPr/>
            </a:pPr>
            <a:r>
              <a:rPr lang="ru-RU" sz="2800" b="1" i="1" u="sng" dirty="0">
                <a:solidFill>
                  <a:srgbClr val="990000"/>
                </a:solidFill>
              </a:rPr>
              <a:t>Энтузиазм </a:t>
            </a:r>
          </a:p>
          <a:p>
            <a:pPr marL="457200" indent="-457200">
              <a:buFont typeface="Wingdings" panose="05000000000000000000" pitchFamily="2" charset="2"/>
              <a:buChar char="§"/>
              <a:defRPr/>
            </a:pPr>
            <a:r>
              <a:rPr lang="ru-RU" sz="2800" b="1" i="1" u="sng" dirty="0">
                <a:solidFill>
                  <a:srgbClr val="990000"/>
                </a:solidFill>
              </a:rPr>
              <a:t> Целеустремленность </a:t>
            </a:r>
          </a:p>
          <a:p>
            <a:pPr algn="ctr"/>
            <a:endParaRPr lang="ru-RU" sz="4000" b="1" dirty="0">
              <a:solidFill>
                <a:srgbClr val="003399"/>
              </a:solidFill>
              <a:latin typeface="Calibri" pitchFamily="34" charset="0"/>
            </a:endParaRPr>
          </a:p>
        </p:txBody>
      </p:sp>
    </p:spTree>
    <p:extLst>
      <p:ext uri="{BB962C8B-B14F-4D97-AF65-F5344CB8AC3E}">
        <p14:creationId xmlns:p14="http://schemas.microsoft.com/office/powerpoint/2010/main" val="4266486193"/>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40e233253335"/>
          <p:cNvPicPr>
            <a:picLocks noGrp="1" noChangeAspect="1" noChangeArrowheads="1"/>
          </p:cNvPicPr>
          <p:nvPr>
            <p:ph idx="1"/>
          </p:nvPr>
        </p:nvPicPr>
        <p:blipFill>
          <a:blip r:embed="rId2" cstate="print"/>
          <a:srcRec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3" name="Заголовок 1"/>
          <p:cNvSpPr>
            <a:spLocks noGrp="1"/>
          </p:cNvSpPr>
          <p:nvPr>
            <p:ph type="title"/>
          </p:nvPr>
        </p:nvSpPr>
        <p:spPr>
          <a:xfrm>
            <a:off x="251520" y="1412776"/>
            <a:ext cx="8229600" cy="1080120"/>
          </a:xfrm>
        </p:spPr>
        <p:txBody>
          <a:bodyPr/>
          <a:lstStyle/>
          <a:p>
            <a:pPr eaLnBrk="1" hangingPunct="1"/>
            <a:r>
              <a:rPr lang="ru-RU" sz="3600" b="1" dirty="0" smtClean="0">
                <a:solidFill>
                  <a:srgbClr val="C00000"/>
                </a:solidFill>
                <a:latin typeface="Microsoft Sans Serif" panose="020B0604020202020204" pitchFamily="34" charset="0"/>
                <a:cs typeface="Microsoft Sans Serif" panose="020B0604020202020204" pitchFamily="34" charset="0"/>
              </a:rPr>
              <a:t>Награды</a:t>
            </a:r>
            <a:br>
              <a:rPr lang="ru-RU" sz="3600" b="1" dirty="0" smtClean="0">
                <a:solidFill>
                  <a:srgbClr val="C00000"/>
                </a:solidFill>
                <a:latin typeface="Microsoft Sans Serif" panose="020B0604020202020204" pitchFamily="34" charset="0"/>
                <a:cs typeface="Microsoft Sans Serif" panose="020B0604020202020204" pitchFamily="34" charset="0"/>
              </a:rPr>
            </a:br>
            <a:endParaRPr lang="ru-RU" sz="3600" b="1" dirty="0" smtClean="0">
              <a:solidFill>
                <a:srgbClr val="C00000"/>
              </a:solidFill>
              <a:latin typeface="Microsoft Sans Serif" panose="020B0604020202020204" pitchFamily="34" charset="0"/>
              <a:cs typeface="Microsoft Sans Serif" panose="020B0604020202020204" pitchFamily="34" charset="0"/>
            </a:endParaRPr>
          </a:p>
        </p:txBody>
      </p:sp>
      <p:sp>
        <p:nvSpPr>
          <p:cNvPr id="18438" name="Rectangle 75"/>
          <p:cNvSpPr>
            <a:spLocks noChangeArrowheads="1"/>
          </p:cNvSpPr>
          <p:nvPr/>
        </p:nvSpPr>
        <p:spPr bwMode="auto">
          <a:xfrm>
            <a:off x="1187451" y="2781301"/>
            <a:ext cx="3097213" cy="338554"/>
          </a:xfrm>
          <a:prstGeom prst="rect">
            <a:avLst/>
          </a:prstGeom>
          <a:noFill/>
          <a:ln w="9525">
            <a:noFill/>
            <a:miter lim="800000"/>
            <a:headEnd/>
            <a:tailEnd/>
          </a:ln>
        </p:spPr>
        <p:txBody>
          <a:bodyPr>
            <a:spAutoFit/>
          </a:bodyPr>
          <a:lstStyle/>
          <a:p>
            <a:pPr algn="ctr"/>
            <a:r>
              <a:rPr lang="ru-RU" sz="1600" b="1" dirty="0" smtClean="0">
                <a:solidFill>
                  <a:srgbClr val="000099"/>
                </a:solidFill>
              </a:rPr>
              <a:t> </a:t>
            </a:r>
            <a:endParaRPr lang="ru-RU" sz="1600" b="1" dirty="0">
              <a:solidFill>
                <a:srgbClr val="000099"/>
              </a:solidFill>
            </a:endParaRPr>
          </a:p>
        </p:txBody>
      </p:sp>
      <p:sp>
        <p:nvSpPr>
          <p:cNvPr id="18442" name="Rectangle 77"/>
          <p:cNvSpPr>
            <a:spLocks noChangeArrowheads="1"/>
          </p:cNvSpPr>
          <p:nvPr/>
        </p:nvSpPr>
        <p:spPr bwMode="auto">
          <a:xfrm>
            <a:off x="4787901" y="6021389"/>
            <a:ext cx="3744913" cy="338554"/>
          </a:xfrm>
          <a:prstGeom prst="rect">
            <a:avLst/>
          </a:prstGeom>
          <a:noFill/>
          <a:ln w="9525">
            <a:noFill/>
            <a:miter lim="800000"/>
            <a:headEnd/>
            <a:tailEnd/>
          </a:ln>
        </p:spPr>
        <p:txBody>
          <a:bodyPr>
            <a:spAutoFit/>
          </a:bodyPr>
          <a:lstStyle/>
          <a:p>
            <a:pPr algn="ctr"/>
            <a:r>
              <a:rPr lang="ru-RU" sz="1600" b="1" dirty="0" smtClean="0">
                <a:solidFill>
                  <a:srgbClr val="000099"/>
                </a:solidFill>
              </a:rPr>
              <a:t> </a:t>
            </a:r>
            <a:endParaRPr lang="ru-RU" sz="1600" b="1" dirty="0">
              <a:solidFill>
                <a:srgbClr val="000099"/>
              </a:solidFill>
            </a:endParaRPr>
          </a:p>
        </p:txBody>
      </p:sp>
      <p:sp>
        <p:nvSpPr>
          <p:cNvPr id="2" name="Прямоугольник 1"/>
          <p:cNvSpPr/>
          <p:nvPr/>
        </p:nvSpPr>
        <p:spPr>
          <a:xfrm>
            <a:off x="1187451" y="472977"/>
            <a:ext cx="7345363" cy="1077218"/>
          </a:xfrm>
          <a:prstGeom prst="rect">
            <a:avLst/>
          </a:prstGeom>
        </p:spPr>
        <p:txBody>
          <a:bodyPr wrap="square">
            <a:spAutoFit/>
          </a:bodyPr>
          <a:lstStyle/>
          <a:p>
            <a:r>
              <a:rPr lang="ru-RU" sz="3200" b="1" dirty="0">
                <a:solidFill>
                  <a:srgbClr val="7030A0"/>
                </a:solidFill>
                <a:latin typeface="Microsoft Sans Serif" panose="020B0604020202020204" pitchFamily="34" charset="0"/>
                <a:ea typeface="+mj-ea"/>
                <a:cs typeface="Microsoft Sans Serif" panose="020B0604020202020204" pitchFamily="34" charset="0"/>
              </a:rPr>
              <a:t>Достижения  и результаты  </a:t>
            </a:r>
            <a:br>
              <a:rPr lang="ru-RU" sz="3200" b="1" dirty="0">
                <a:solidFill>
                  <a:srgbClr val="7030A0"/>
                </a:solidFill>
                <a:latin typeface="Microsoft Sans Serif" panose="020B0604020202020204" pitchFamily="34" charset="0"/>
                <a:ea typeface="+mj-ea"/>
                <a:cs typeface="Microsoft Sans Serif" panose="020B0604020202020204" pitchFamily="34" charset="0"/>
              </a:rPr>
            </a:br>
            <a:r>
              <a:rPr lang="ru-RU" sz="3200" b="1" dirty="0">
                <a:solidFill>
                  <a:srgbClr val="7030A0"/>
                </a:solidFill>
                <a:latin typeface="Microsoft Sans Serif" panose="020B0604020202020204" pitchFamily="34" charset="0"/>
                <a:ea typeface="+mj-ea"/>
                <a:cs typeface="Microsoft Sans Serif" panose="020B0604020202020204" pitchFamily="34" charset="0"/>
              </a:rPr>
              <a:t> педагогической деятельности</a:t>
            </a:r>
            <a:endParaRPr lang="ru-RU"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473" y="6539"/>
            <a:ext cx="1836338" cy="176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Аймани\Desktop\Айшат\PHOTO-2024-04-17-11-3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988840"/>
            <a:ext cx="2917751" cy="378556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Аймани\Downloads\PHOTO-2024-04-17-11-38-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961705"/>
            <a:ext cx="2880320" cy="378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81459"/>
      </p:ext>
    </p:extLst>
  </p:cSld>
  <p:clrMapOvr>
    <a:masterClrMapping/>
  </p:clrMapOvr>
  <mc:AlternateContent xmlns:mc="http://schemas.openxmlformats.org/markup-compatibility/2006" xmlns:p14="http://schemas.microsoft.com/office/powerpoint/2010/main">
    <mc:Choice Requires="p14">
      <p:transition spd="slow" p14:dur="1400" advClick="0" advTm="7000">
        <p14:doors dir="vert"/>
      </p:transition>
    </mc:Choice>
    <mc:Fallback xmlns="">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514</Words>
  <Application>Microsoft Office PowerPoint</Application>
  <PresentationFormat>Экран (4:3)</PresentationFormat>
  <Paragraphs>126</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                    Эссе                                            </vt:lpstr>
      <vt:lpstr>Делая первые, еще совсем неуверенные, робкие « шаги» в педагогической жизни, я мечтала стать хорошим воспитателем, настоящим другом для своих детей. Сегодня я с уверенностью могу сказать: « Моя мечта сбылась!»            Мне говорят, что слишком много любви я  детям отдаю            Что материнская тревога до срока  старит жизнь мою.             Но что смогу я им ответить сердцам бесстрашным как броня,             Любовь, мной отданная детям, сильнее делает меня. На вопрос « Почему я работаю  в детском саду?» я просто отвечу « потому что люблю детей и не мыслю жизни без них.            Я выбрала профессию такую            Что лучше мне на свете не найти             И с каждым годом убеждаюсь             Что я иду по верному пути. Я закончу свое эссе словами: «Каким быть должен воспитатель? Конечно, добрым должен быть Любить детей, любить ученье, свою профессию любить Каким быть должен воспитатель? Конечно, щедрым должен быть Всего себя без сожаленья он должен детям подарить!» </vt:lpstr>
      <vt:lpstr>Презентация PowerPoint</vt:lpstr>
      <vt:lpstr>  </vt:lpstr>
      <vt:lpstr>Презентация PowerPoint</vt:lpstr>
      <vt:lpstr>Награды </vt:lpstr>
      <vt:lpstr>Участие в жизни детского сада         </vt:lpstr>
      <vt:lpstr>Презентация PowerPoint</vt:lpstr>
      <vt:lpstr>Акция: Дети Чечни – Детям Африки</vt:lpstr>
      <vt:lpstr>Презентация PowerPoint</vt:lpstr>
      <vt:lpstr>Использование  информационно-коммуникационных технологий (ИКТ) профессиональной деятельности        Мультимедия для дошколят http://lutiksol.narod2.ru Сайт для воспитателей детских садов www.dohcolonoc.ru  Социальная образовательная сеть www.maaam.ru   </vt:lpstr>
      <vt:lpstr>Презентация PowerPoint</vt:lpstr>
      <vt:lpstr>Презентация PowerPoint</vt:lpstr>
      <vt:lpstr> Конкурс поделок :Мастерская деда мороза</vt:lpstr>
      <vt:lpstr> Конкурс поделок : Дары осени</vt:lpstr>
      <vt:lpstr>Развивающая среда  в группе</vt:lpstr>
      <vt:lpstr> </vt:lpstr>
      <vt:lpstr> </vt:lpstr>
      <vt:lpstr> Глоссарий  Педагогическая технология - это совокупность психолого-педагогических 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процесса.     Педагогическая компетентность- совокупность профессиональных и личностных качеств, необходимых для успешной педагогической деятельности. Развитие профессиональной компетентности – это развитие творческой индивидуальности, восприимчивости к педагогическим инновациям, способностей адаптироваться в меняющейся педагогической среде.     Личностно-ориентированное обучение —  это такое обучение, где во главу угла ставится личность ребенка,  ее самобытность, самоценность, субъектный опыт каждого сначала раскрывается, а затем согласовывается с содержанием образования.      </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Аймани</cp:lastModifiedBy>
  <cp:revision>137</cp:revision>
  <dcterms:created xsi:type="dcterms:W3CDTF">2011-07-28T08:26:20Z</dcterms:created>
  <dcterms:modified xsi:type="dcterms:W3CDTF">2024-04-17T08:54:54Z</dcterms:modified>
</cp:coreProperties>
</file>